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17" r:id="rId5"/>
    <p:sldMasterId id="2147483682" r:id="rId6"/>
    <p:sldMasterId id="2147483727" r:id="rId7"/>
    <p:sldMasterId id="2147483737" r:id="rId8"/>
    <p:sldMasterId id="2147483747" r:id="rId9"/>
  </p:sldMasterIdLst>
  <p:sldIdLst>
    <p:sldId id="267" r:id="rId10"/>
    <p:sldId id="261" r:id="rId11"/>
    <p:sldId id="262"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2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8" Type="http://schemas.openxmlformats.org/officeDocument/2006/relationships/slideMaster" Target="slideMasters/slideMaster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mall för rubrikformat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72557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7987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247EC38-CF7B-DF2C-B84A-0019C2778DD3}"/>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4291682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47043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28974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8934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24384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599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Rubrik">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2023-09-15</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pic>
        <p:nvPicPr>
          <p:cNvPr id="7" name="Bildobjekt 6">
            <a:extLst>
              <a:ext uri="{FF2B5EF4-FFF2-40B4-BE49-F238E27FC236}">
                <a16:creationId xmlns:a16="http://schemas.microsoft.com/office/drawing/2014/main" id="{DC4C474C-256C-4F69-82DB-E30D2C1C098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990052" y="6211021"/>
            <a:ext cx="992904" cy="410400"/>
          </a:xfrm>
          <a:prstGeom prst="rect">
            <a:avLst/>
          </a:prstGeom>
        </p:spPr>
      </p:pic>
    </p:spTree>
    <p:extLst>
      <p:ext uri="{BB962C8B-B14F-4D97-AF65-F5344CB8AC3E}">
        <p14:creationId xmlns:p14="http://schemas.microsoft.com/office/powerpoint/2010/main" val="3050478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ö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1ADA1F9B-CCF0-4D82-A120-69E88C4989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2023-09-15</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089945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Grått avsnitt">
    <p:bg>
      <p:bgPr>
        <a:solidFill>
          <a:schemeClr val="bg1"/>
        </a:solidFill>
        <a:effectLst/>
      </p:bgPr>
    </p:bg>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F462BC7F-2338-4B3A-95AD-A880358D70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FFFFFF"/>
                </a:solidFill>
              </a:defRPr>
            </a:lvl1pPr>
          </a:lstStyle>
          <a:p>
            <a:r>
              <a:rPr lang="sv-SE"/>
              <a:t>Klicka här för att ändra format</a:t>
            </a:r>
            <a:endParaRPr lang="sv-SE" dirty="0"/>
          </a:p>
        </p:txBody>
      </p:sp>
      <p:sp>
        <p:nvSpPr>
          <p:cNvPr id="5" name="Platshållare för sidfot 4"/>
          <p:cNvSpPr>
            <a:spLocks noGrp="1"/>
          </p:cNvSpPr>
          <p:nvPr>
            <p:ph type="ftr" sz="quarter" idx="11"/>
          </p:nvPr>
        </p:nvSpPr>
        <p:spPr/>
        <p:txBody>
          <a:bodyPr/>
          <a:lstStyle>
            <a:lvl1pPr>
              <a:defRPr>
                <a:solidFill>
                  <a:srgbClr val="FFFFFF"/>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FFFFFF"/>
                </a:solidFill>
              </a:defRPr>
            </a:lvl1pPr>
          </a:lstStyle>
          <a:p>
            <a:fld id="{4B42D259-ACB8-4FD1-AC0F-9CAC8F5E07E0}" type="datetimeFigureOut">
              <a:rPr lang="sv-SE" smtClean="0"/>
              <a:pPr/>
              <a:t>2023-09-15</a:t>
            </a:fld>
            <a:endParaRPr lang="sv-SE" dirty="0"/>
          </a:p>
        </p:txBody>
      </p:sp>
      <p:sp>
        <p:nvSpPr>
          <p:cNvPr id="6" name="Platshållare för bildnummer 5"/>
          <p:cNvSpPr>
            <a:spLocks noGrp="1"/>
          </p:cNvSpPr>
          <p:nvPr>
            <p:ph type="sldNum" sz="quarter" idx="12"/>
          </p:nvPr>
        </p:nvSpPr>
        <p:spPr/>
        <p:txBody>
          <a:bodyPr/>
          <a:lstStyle>
            <a:lvl1pPr>
              <a:defRPr>
                <a:solidFill>
                  <a:srgbClr val="FFFFFF"/>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18949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837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Gult avsnitt">
    <p:bg>
      <p:bgPr>
        <a:solidFill>
          <a:schemeClr val="bg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97776BC-9198-4B58-90BB-4964DF0EC14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rgbClr val="22222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rgbClr val="22222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rgbClr val="222221"/>
                </a:solidFill>
              </a:defRPr>
            </a:lvl1pPr>
          </a:lstStyle>
          <a:p>
            <a:fld id="{4B42D259-ACB8-4FD1-AC0F-9CAC8F5E07E0}" type="datetimeFigureOut">
              <a:rPr lang="sv-SE" smtClean="0"/>
              <a:pPr/>
              <a:t>2023-09-15</a:t>
            </a:fld>
            <a:endParaRPr lang="sv-SE" dirty="0"/>
          </a:p>
        </p:txBody>
      </p:sp>
      <p:sp>
        <p:nvSpPr>
          <p:cNvPr id="6" name="Platshållare för bildnummer 5"/>
          <p:cNvSpPr>
            <a:spLocks noGrp="1"/>
          </p:cNvSpPr>
          <p:nvPr>
            <p:ph type="sldNum" sz="quarter" idx="12"/>
          </p:nvPr>
        </p:nvSpPr>
        <p:spPr/>
        <p:txBody>
          <a:bodyPr/>
          <a:lstStyle>
            <a:lvl1pPr>
              <a:defRPr>
                <a:solidFill>
                  <a:srgbClr val="22222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2711906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vart avsnitt">
    <p:bg>
      <p:bgPr>
        <a:solidFill>
          <a:schemeClr val="bg1"/>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1E92A6A6-8B0A-4DE1-8142-4259EB45C90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12189291" cy="6858000"/>
          </a:xfrm>
          <a:prstGeom prst="rect">
            <a:avLst/>
          </a:prstGeom>
        </p:spPr>
      </p:pic>
      <p:sp>
        <p:nvSpPr>
          <p:cNvPr id="2" name="Rubrik 1"/>
          <p:cNvSpPr>
            <a:spLocks noGrp="1"/>
          </p:cNvSpPr>
          <p:nvPr>
            <p:ph type="title"/>
          </p:nvPr>
        </p:nvSpPr>
        <p:spPr>
          <a:xfrm>
            <a:off x="666000" y="2747964"/>
            <a:ext cx="9608400" cy="1966912"/>
          </a:xfrm>
        </p:spPr>
        <p:txBody>
          <a:bodyPr anchor="t">
            <a:noAutofit/>
          </a:bodyPr>
          <a:lstStyle>
            <a:lvl1pPr algn="ctr">
              <a:defRPr sz="5400">
                <a:solidFill>
                  <a:schemeClr val="bg1"/>
                </a:solidFill>
              </a:defRPr>
            </a:lvl1pPr>
          </a:lstStyle>
          <a:p>
            <a:r>
              <a:rPr lang="sv-SE" dirty="0"/>
              <a:t>Klicka här för att ändra format</a:t>
            </a:r>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bg1"/>
                </a:solidFill>
              </a:defRPr>
            </a:lvl1pPr>
          </a:lstStyle>
          <a:p>
            <a:fld id="{4B42D259-ACB8-4FD1-AC0F-9CAC8F5E07E0}" type="datetimeFigureOut">
              <a:rPr lang="sv-SE" smtClean="0"/>
              <a:pPr/>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bg1"/>
                </a:solidFill>
              </a:defRPr>
            </a:lvl1pPr>
          </a:lstStyle>
          <a:p>
            <a:fld id="{34C9B0E5-37D7-412E-A162-6A236BADC197}" type="slidenum">
              <a:rPr lang="sv-SE" smtClean="0"/>
              <a:pPr/>
              <a:t>‹#›</a:t>
            </a:fld>
            <a:endParaRPr lang="sv-SE" dirty="0"/>
          </a:p>
        </p:txBody>
      </p:sp>
    </p:spTree>
    <p:extLst>
      <p:ext uri="{BB962C8B-B14F-4D97-AF65-F5344CB8AC3E}">
        <p14:creationId xmlns:p14="http://schemas.microsoft.com/office/powerpoint/2010/main" val="682952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5137440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061499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8457DAEE-8716-FC16-0CE7-B6E25F6D1E63}"/>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29687950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95935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463699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24225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0551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8309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6B07FC5-EC85-B7B6-5E62-A7123BF77678}"/>
              </a:ext>
            </a:extLst>
          </p:cNvPr>
          <p:cNvSpPr>
            <a:spLocks noGrp="1"/>
          </p:cNvSpPr>
          <p:nvPr>
            <p:ph type="title"/>
          </p:nvPr>
        </p:nvSpPr>
        <p:spPr>
          <a:xfrm>
            <a:off x="666000" y="2746800"/>
            <a:ext cx="9608400" cy="1965600"/>
          </a:xfrm>
        </p:spPr>
        <p:txBody>
          <a:bodyPr/>
          <a:lstStyle>
            <a:lvl1pPr algn="ctr">
              <a:defRPr sz="5400"/>
            </a:lvl1pPr>
          </a:lstStyle>
          <a:p>
            <a:r>
              <a:rPr lang="sv-SE"/>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8369153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791309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05126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35203B53-9639-4137-43CB-AE840847929B}"/>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6600109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2415071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6316559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19439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492495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840619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1905988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512056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35239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F7716EBB-6F74-3CA5-4094-A2F442FE6339}"/>
              </a:ext>
            </a:extLst>
          </p:cNvPr>
          <p:cNvSpPr>
            <a:spLocks noGrp="1"/>
          </p:cNvSpPr>
          <p:nvPr>
            <p:ph type="title"/>
          </p:nvPr>
        </p:nvSpPr>
        <p:spPr>
          <a:xfrm>
            <a:off x="666000" y="2746800"/>
            <a:ext cx="9608400" cy="1965600"/>
          </a:xfrm>
        </p:spPr>
        <p:txBody>
          <a:bodyPr/>
          <a:lstStyle>
            <a:lvl1pPr algn="ctr">
              <a:defRPr sz="5400"/>
            </a:lvl1pPr>
          </a:lstStyle>
          <a:p>
            <a:r>
              <a:rPr lang="sv-SE" dirty="0"/>
              <a:t>Klicka här för att ändra mall för rubrikformat</a:t>
            </a:r>
            <a:endParaRPr lang="en-GB" dirty="0"/>
          </a:p>
        </p:txBody>
      </p:sp>
      <p:sp>
        <p:nvSpPr>
          <p:cNvPr id="3" name="Platshållare för text 2"/>
          <p:cNvSpPr>
            <a:spLocks noGrp="1"/>
          </p:cNvSpPr>
          <p:nvPr>
            <p:ph type="body" idx="1"/>
          </p:nvPr>
        </p:nvSpPr>
        <p:spPr>
          <a:xfrm>
            <a:off x="666000" y="4810125"/>
            <a:ext cx="9608400" cy="1427163"/>
          </a:xfrm>
        </p:spPr>
        <p:txBody>
          <a:bodyPr>
            <a:no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lvl1pPr>
              <a:defRPr>
                <a:solidFill>
                  <a:schemeClr val="tx1"/>
                </a:solidFill>
              </a:defRPr>
            </a:lvl1pPr>
          </a:lstStyle>
          <a:p>
            <a:endParaRPr lang="sv-SE" dirty="0"/>
          </a:p>
        </p:txBody>
      </p:sp>
      <p:sp>
        <p:nvSpPr>
          <p:cNvPr id="4" name="Platshållare för datum 3"/>
          <p:cNvSpPr>
            <a:spLocks noGrp="1"/>
          </p:cNvSpPr>
          <p:nvPr>
            <p:ph type="dt" sz="half" idx="10"/>
          </p:nvPr>
        </p:nvSpPr>
        <p:spPr/>
        <p:txBody>
          <a:bodyPr/>
          <a:lstStyle>
            <a:lvl1pPr>
              <a:defRPr>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lvl1pPr>
              <a:defRPr>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06451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5552325" y="2494800"/>
            <a:ext cx="4716000"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41960544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7501976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Redigera format för bakgrundstext</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9926694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8518607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332665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Större höger">
    <p:spTree>
      <p:nvGrpSpPr>
        <p:cNvPr id="1" name=""/>
        <p:cNvGrpSpPr/>
        <p:nvPr/>
      </p:nvGrpSpPr>
      <p:grpSpPr>
        <a:xfrm>
          <a:off x="0" y="0"/>
          <a:ext cx="0" cy="0"/>
          <a:chOff x="0" y="0"/>
          <a:chExt cx="0" cy="0"/>
        </a:xfrm>
      </p:grpSpPr>
      <p:sp>
        <p:nvSpPr>
          <p:cNvPr id="2" name="Rubrik 1"/>
          <p:cNvSpPr>
            <a:spLocks noGrp="1"/>
          </p:cNvSpPr>
          <p:nvPr>
            <p:ph type="title"/>
          </p:nvPr>
        </p:nvSpPr>
        <p:spPr>
          <a:xfrm>
            <a:off x="664234" y="874602"/>
            <a:ext cx="5326992" cy="1228518"/>
          </a:xfrm>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66000" y="2494800"/>
            <a:ext cx="5325226" cy="37404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095999" y="874602"/>
            <a:ext cx="4172325" cy="53605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7" name="Platshållare för bildnummer 6"/>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38499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66000" y="875015"/>
            <a:ext cx="9608400" cy="1228105"/>
          </a:xfrm>
        </p:spPr>
        <p:txBody>
          <a:bodyPr>
            <a:noAutofit/>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666001" y="2162175"/>
            <a:ext cx="47160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66000" y="2845950"/>
            <a:ext cx="4716000" cy="3391337"/>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5551200" y="2162175"/>
            <a:ext cx="4723200" cy="609600"/>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5551200" y="2847600"/>
            <a:ext cx="4716000" cy="3391200"/>
          </a:xfrm>
        </p:spPr>
        <p:txBody>
          <a:bodyPr>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9" name="Platshållare för bildnummer 8"/>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259653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4" name="Platshållare för sidfot 3"/>
          <p:cNvSpPr>
            <a:spLocks noGrp="1"/>
          </p:cNvSpPr>
          <p:nvPr>
            <p:ph type="ftr" sz="quarter" idx="11"/>
          </p:nvPr>
        </p:nvSpPr>
        <p:spPr/>
        <p:txBody>
          <a:bodyPr/>
          <a:lstStyle/>
          <a:p>
            <a:endParaRPr lang="sv-SE" dirty="0"/>
          </a:p>
        </p:txBody>
      </p:sp>
      <p:sp>
        <p:nvSpPr>
          <p:cNvPr id="3" name="Platshållare för datum 2"/>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5" name="Platshållare för bildnummer 4"/>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257897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4" name="Platshållare för bildnummer 3"/>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31159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66000" y="2746800"/>
            <a:ext cx="9608400" cy="1965600"/>
          </a:xfrm>
        </p:spPr>
        <p:txBody>
          <a:bodyPr anchor="t">
            <a:noAutofit/>
          </a:bodyPr>
          <a:lstStyle>
            <a:lvl1pPr algn="ctr">
              <a:defRPr sz="4400"/>
            </a:lvl1pPr>
          </a:lstStyle>
          <a:p>
            <a:r>
              <a:rPr lang="sv-SE"/>
              <a:t>Klicka här för att ändra format</a:t>
            </a:r>
            <a:endParaRPr lang="sv-SE" dirty="0"/>
          </a:p>
        </p:txBody>
      </p:sp>
      <p:sp>
        <p:nvSpPr>
          <p:cNvPr id="3" name="Underrubrik 2"/>
          <p:cNvSpPr>
            <a:spLocks noGrp="1"/>
          </p:cNvSpPr>
          <p:nvPr>
            <p:ph type="subTitle" idx="1"/>
          </p:nvPr>
        </p:nvSpPr>
        <p:spPr>
          <a:xfrm>
            <a:off x="666000" y="4809600"/>
            <a:ext cx="9608400" cy="1425600"/>
          </a:xfrm>
        </p:spPr>
        <p:txBody>
          <a:bodyPr>
            <a:no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12"/>
          </p:nvPr>
        </p:nvSpPr>
        <p:spPr/>
        <p:txBody>
          <a:bodyPr/>
          <a:lstStyle/>
          <a:p>
            <a:fld id="{2DBAD975-63FF-4468-AC34-025F73E043F9}" type="slidenum">
              <a:rPr lang="sv-SE" smtClean="0"/>
              <a:t>‹#›</a:t>
            </a:fld>
            <a:endParaRPr lang="sv-SE" dirty="0"/>
          </a:p>
        </p:txBody>
      </p:sp>
    </p:spTree>
    <p:extLst>
      <p:ext uri="{BB962C8B-B14F-4D97-AF65-F5344CB8AC3E}">
        <p14:creationId xmlns:p14="http://schemas.microsoft.com/office/powerpoint/2010/main" val="184476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9.xml"/><Relationship Id="rId7" Type="http://schemas.openxmlformats.org/officeDocument/2006/relationships/image" Target="../media/image3.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3.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9.pn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0.pn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4.jp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Bildobjekt 10">
            <a:extLst>
              <a:ext uri="{FF2B5EF4-FFF2-40B4-BE49-F238E27FC236}">
                <a16:creationId xmlns:a16="http://schemas.microsoft.com/office/drawing/2014/main" id="{C376CDD0-9A3E-4D42-A72D-71F6AEC57F58}"/>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971489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072F52CF-ACCF-4081-B692-24F867555F2D}"/>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13016064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2E2E2"/>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rgbClr val="FFFFFF"/>
                </a:solidFill>
              </a:defRPr>
            </a:lvl1pPr>
          </a:lstStyle>
          <a:p>
            <a:fld id="{4B42D259-ACB8-4FD1-AC0F-9CAC8F5E07E0}" type="datetimeFigureOut">
              <a:rPr lang="sv-SE" smtClean="0"/>
              <a:pPr/>
              <a:t>2023-09-15</a:t>
            </a:fld>
            <a:endParaRPr lang="sv-SE" dirty="0"/>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rgbClr val="FFFFFF"/>
                </a:solidFill>
              </a:defRPr>
            </a:lvl1pPr>
          </a:lstStyle>
          <a:p>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rgbClr val="FFFFFF"/>
                </a:solidFill>
              </a:defRPr>
            </a:lvl1pPr>
          </a:lstStyle>
          <a:p>
            <a:fld id="{34C9B0E5-37D7-412E-A162-6A236BADC197}" type="slidenum">
              <a:rPr lang="sv-SE" smtClean="0"/>
              <a:pPr/>
              <a:t>‹#›</a:t>
            </a:fld>
            <a:endParaRPr lang="sv-SE" dirty="0"/>
          </a:p>
        </p:txBody>
      </p:sp>
      <p:grpSp>
        <p:nvGrpSpPr>
          <p:cNvPr id="10" name="Grupp 9">
            <a:extLst>
              <a:ext uri="{FF2B5EF4-FFF2-40B4-BE49-F238E27FC236}">
                <a16:creationId xmlns:a16="http://schemas.microsoft.com/office/drawing/2014/main" id="{BCD0A87E-FE0C-48EC-96E1-F6EBC1D60EB4}"/>
              </a:ext>
            </a:extLst>
          </p:cNvPr>
          <p:cNvGrpSpPr/>
          <p:nvPr userDrawn="1"/>
        </p:nvGrpSpPr>
        <p:grpSpPr>
          <a:xfrm>
            <a:off x="9575321" y="4632388"/>
            <a:ext cx="2624600" cy="2234238"/>
            <a:chOff x="9575321" y="4632388"/>
            <a:chExt cx="2624600" cy="2234238"/>
          </a:xfrm>
        </p:grpSpPr>
        <p:grpSp>
          <p:nvGrpSpPr>
            <p:cNvPr id="11" name="Grupp 10">
              <a:extLst>
                <a:ext uri="{FF2B5EF4-FFF2-40B4-BE49-F238E27FC236}">
                  <a16:creationId xmlns:a16="http://schemas.microsoft.com/office/drawing/2014/main" id="{ACA10481-D63E-4AC3-9AE2-AFE237E53EE2}"/>
                </a:ext>
              </a:extLst>
            </p:cNvPr>
            <p:cNvGrpSpPr/>
            <p:nvPr userDrawn="1"/>
          </p:nvGrpSpPr>
          <p:grpSpPr>
            <a:xfrm>
              <a:off x="9575321" y="4632388"/>
              <a:ext cx="2624600" cy="2234238"/>
              <a:chOff x="9575321" y="4632388"/>
              <a:chExt cx="2624600" cy="2234238"/>
            </a:xfrm>
          </p:grpSpPr>
          <p:pic>
            <p:nvPicPr>
              <p:cNvPr id="9" name="Bildobjekt 8">
                <a:extLst>
                  <a:ext uri="{FF2B5EF4-FFF2-40B4-BE49-F238E27FC236}">
                    <a16:creationId xmlns:a16="http://schemas.microsoft.com/office/drawing/2014/main" id="{202610F5-2FAD-47F3-9DA3-0B09A2D86B1A}"/>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rot="5400000">
                <a:off x="9770502" y="4437207"/>
                <a:ext cx="2234238" cy="2624600"/>
              </a:xfrm>
              <a:prstGeom prst="rect">
                <a:avLst/>
              </a:prstGeom>
            </p:spPr>
          </p:pic>
          <p:sp>
            <p:nvSpPr>
              <p:cNvPr id="7" name="Rektangel 6">
                <a:extLst>
                  <a:ext uri="{FF2B5EF4-FFF2-40B4-BE49-F238E27FC236}">
                    <a16:creationId xmlns:a16="http://schemas.microsoft.com/office/drawing/2014/main" id="{62880465-B287-44D9-987F-54B252C2CEC4}"/>
                  </a:ext>
                </a:extLst>
              </p:cNvPr>
              <p:cNvSpPr/>
              <p:nvPr userDrawn="1"/>
            </p:nvSpPr>
            <p:spPr>
              <a:xfrm>
                <a:off x="11527768" y="5607170"/>
                <a:ext cx="428443" cy="983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pic>
          <p:nvPicPr>
            <p:cNvPr id="8" name="Bildobjekt 7" descr="En bild som visar ritning&#10;&#10;Automatiskt genererad beskrivning">
              <a:extLst>
                <a:ext uri="{FF2B5EF4-FFF2-40B4-BE49-F238E27FC236}">
                  <a16:creationId xmlns:a16="http://schemas.microsoft.com/office/drawing/2014/main" id="{05E2CB7E-A3C4-4B87-A60A-A968FF73A4B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990052" y="6211021"/>
              <a:ext cx="966160" cy="399346"/>
            </a:xfrm>
            <a:prstGeom prst="rect">
              <a:avLst/>
            </a:prstGeom>
          </p:spPr>
        </p:pic>
      </p:grpSp>
    </p:spTree>
    <p:extLst>
      <p:ext uri="{BB962C8B-B14F-4D97-AF65-F5344CB8AC3E}">
        <p14:creationId xmlns:p14="http://schemas.microsoft.com/office/powerpoint/2010/main" val="2326646358"/>
      </p:ext>
    </p:extLst>
  </p:cSld>
  <p:clrMap bg1="lt1" tx1="dk1" bg2="lt2" tx2="dk2" accent1="accent1" accent2="accent2" accent3="accent3" accent4="accent4" accent5="accent5" accent6="accent6" hlink="hlink" folHlink="folHlink"/>
  <p:sldLayoutIdLst>
    <p:sldLayoutId id="2147483716" r:id="rId1"/>
    <p:sldLayoutId id="2147483684" r:id="rId2"/>
    <p:sldLayoutId id="2147483685" r:id="rId3"/>
    <p:sldLayoutId id="2147483714" r:id="rId4"/>
    <p:sldLayoutId id="2147483715" r:id="rId5"/>
  </p:sldLayoutIdLst>
  <p:txStyles>
    <p:titleStyle>
      <a:lvl1pPr algn="l" defTabSz="914400" rtl="0" eaLnBrk="1" latinLnBrk="0" hangingPunct="1">
        <a:lnSpc>
          <a:spcPct val="95000"/>
        </a:lnSpc>
        <a:spcBef>
          <a:spcPct val="0"/>
        </a:spcBef>
        <a:buNone/>
        <a:defRPr sz="4400" b="1" kern="1200">
          <a:solidFill>
            <a:srgbClr val="FFFFFF"/>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1800" kern="1200">
          <a:solidFill>
            <a:srgbClr val="FFFFFF"/>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1600" kern="1200">
          <a:solidFill>
            <a:srgbClr val="FFFFFF"/>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4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a:extLst>
              <a:ext uri="{FF2B5EF4-FFF2-40B4-BE49-F238E27FC236}">
                <a16:creationId xmlns:a16="http://schemas.microsoft.com/office/drawing/2014/main" id="{E89248C0-A8F4-4340-A64C-DEF74DCCB7E9}"/>
              </a:ext>
              <a:ext uri="{C183D7F6-B498-43B3-948B-1728B52AA6E4}">
                <adec:decorative xmlns:adec="http://schemas.microsoft.com/office/drawing/2017/decorative" val="1"/>
              </a:ext>
            </a:extLst>
          </p:cNvPr>
          <p:cNvPicPr>
            <a:picLocks noChangeAspect="1"/>
          </p:cNvPicPr>
          <p:nvPr userDrawn="1"/>
        </p:nvPicPr>
        <p:blipFill>
          <a:blip r:embed="rId10" cstate="hqprint">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3899819311"/>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2222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pic>
        <p:nvPicPr>
          <p:cNvPr id="8" name="Bildobjekt 7">
            <a:extLst>
              <a:ext uri="{FF2B5EF4-FFF2-40B4-BE49-F238E27FC236}">
                <a16:creationId xmlns:a16="http://schemas.microsoft.com/office/drawing/2014/main" id="{6B2614CC-7ACB-4FDF-886D-94F77526C7EF}"/>
              </a:ext>
              <a:ext uri="{C183D7F6-B498-43B3-948B-1728B52AA6E4}">
                <adec:decorative xmlns:adec="http://schemas.microsoft.com/office/drawing/2017/decorative" val="1"/>
              </a:ext>
            </a:extLst>
          </p:cNvPr>
          <p:cNvPicPr>
            <a:picLocks noChangeAspect="1"/>
          </p:cNvPicPr>
          <p:nvPr userDrawn="1"/>
        </p:nvPicPr>
        <p:blipFill>
          <a:blip r:embed="rId10">
            <a:alphaModFix amt="85000"/>
            <a:extLst>
              <a:ext uri="{28A0092B-C50C-407E-A947-70E740481C1C}">
                <a14:useLocalDpi xmlns:a14="http://schemas.microsoft.com/office/drawing/2010/main" val="0"/>
              </a:ext>
            </a:extLst>
          </a:blip>
          <a:stretch>
            <a:fillRect/>
          </a:stretch>
        </p:blipFill>
        <p:spPr>
          <a:xfrm>
            <a:off x="10892244" y="6356350"/>
            <a:ext cx="975640" cy="403961"/>
          </a:xfrm>
          <a:prstGeom prst="rect">
            <a:avLst/>
          </a:prstGeom>
        </p:spPr>
      </p:pic>
    </p:spTree>
    <p:extLst>
      <p:ext uri="{BB962C8B-B14F-4D97-AF65-F5344CB8AC3E}">
        <p14:creationId xmlns:p14="http://schemas.microsoft.com/office/powerpoint/2010/main" val="2017269344"/>
      </p:ext>
    </p:extLst>
  </p:cSld>
  <p:clrMap bg1="dk1" tx1="lt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420EEB1-80E0-4243-AAA6-40D671C3359A}"/>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892244" y="6356350"/>
            <a:ext cx="975483" cy="403200"/>
          </a:xfrm>
          <a:prstGeom prst="rect">
            <a:avLst/>
          </a:prstGeom>
        </p:spPr>
      </p:pic>
      <p:cxnSp>
        <p:nvCxnSpPr>
          <p:cNvPr id="10" name="Rak koppling 9">
            <a:extLst>
              <a:ext uri="{FF2B5EF4-FFF2-40B4-BE49-F238E27FC236}">
                <a16:creationId xmlns:a16="http://schemas.microsoft.com/office/drawing/2014/main" id="{A7BC3E9A-336E-4FA4-891B-A73729A1A1B4}"/>
              </a:ext>
              <a:ext uri="{C183D7F6-B498-43B3-948B-1728B52AA6E4}">
                <adec:decorative xmlns:adec="http://schemas.microsoft.com/office/drawing/2017/decorative" val="1"/>
              </a:ext>
            </a:extLst>
          </p:cNvPr>
          <p:cNvCxnSpPr/>
          <p:nvPr userDrawn="1"/>
        </p:nvCxnSpPr>
        <p:spPr>
          <a:xfrm>
            <a:off x="0" y="6279521"/>
            <a:ext cx="1219200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Platshållare för rubrik 1"/>
          <p:cNvSpPr>
            <a:spLocks noGrp="1"/>
          </p:cNvSpPr>
          <p:nvPr>
            <p:ph type="title"/>
          </p:nvPr>
        </p:nvSpPr>
        <p:spPr>
          <a:xfrm>
            <a:off x="664233" y="874602"/>
            <a:ext cx="9609825" cy="1231392"/>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664232" y="2495203"/>
            <a:ext cx="9609825" cy="3738598"/>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p:cNvSpPr>
            <a:spLocks noGrp="1"/>
          </p:cNvSpPr>
          <p:nvPr>
            <p:ph type="ftr" sz="quarter" idx="3"/>
          </p:nvPr>
        </p:nvSpPr>
        <p:spPr>
          <a:xfrm>
            <a:off x="2457449" y="6356350"/>
            <a:ext cx="6029326" cy="365125"/>
          </a:xfrm>
          <a:prstGeom prst="rect">
            <a:avLst/>
          </a:prstGeom>
        </p:spPr>
        <p:txBody>
          <a:bodyPr vert="horz" lIns="91440" tIns="45720" rIns="91440" bIns="45720" rtlCol="0" anchor="ctr"/>
          <a:lstStyle>
            <a:lvl1pPr algn="ctr">
              <a:defRPr sz="1200">
                <a:solidFill>
                  <a:schemeClr val="tx1"/>
                </a:solidFill>
              </a:defRPr>
            </a:lvl1pPr>
          </a:lstStyle>
          <a:p>
            <a:endParaRPr lang="sv-SE" dirty="0"/>
          </a:p>
        </p:txBody>
      </p:sp>
      <p:sp>
        <p:nvSpPr>
          <p:cNvPr id="4" name="Platshållare för datum 3"/>
          <p:cNvSpPr>
            <a:spLocks noGrp="1"/>
          </p:cNvSpPr>
          <p:nvPr>
            <p:ph type="dt" sz="half" idx="2"/>
          </p:nvPr>
        </p:nvSpPr>
        <p:spPr>
          <a:xfrm>
            <a:off x="664232" y="6356350"/>
            <a:ext cx="1269343" cy="365125"/>
          </a:xfrm>
          <a:prstGeom prst="rect">
            <a:avLst/>
          </a:prstGeom>
        </p:spPr>
        <p:txBody>
          <a:bodyPr vert="horz" lIns="91440" tIns="45720" rIns="91440" bIns="45720" rtlCol="0" anchor="ctr"/>
          <a:lstStyle>
            <a:lvl1pPr algn="l">
              <a:defRPr sz="1200">
                <a:solidFill>
                  <a:schemeClr val="tx1"/>
                </a:solidFill>
              </a:defRPr>
            </a:lvl1pPr>
          </a:lstStyle>
          <a:p>
            <a:fld id="{765C18DA-410A-4124-BB0F-DE8CA676B1E5}" type="datetimeFigureOut">
              <a:rPr lang="sv-SE" smtClean="0"/>
              <a:t>2023-09-15</a:t>
            </a:fld>
            <a:endParaRPr lang="sv-SE" dirty="0"/>
          </a:p>
        </p:txBody>
      </p:sp>
      <p:sp>
        <p:nvSpPr>
          <p:cNvPr id="6" name="Platshållare för bildnummer 5"/>
          <p:cNvSpPr>
            <a:spLocks noGrp="1"/>
          </p:cNvSpPr>
          <p:nvPr>
            <p:ph type="sldNum" sz="quarter" idx="4"/>
          </p:nvPr>
        </p:nvSpPr>
        <p:spPr>
          <a:xfrm>
            <a:off x="9009033" y="6356350"/>
            <a:ext cx="1270800" cy="365125"/>
          </a:xfrm>
          <a:prstGeom prst="rect">
            <a:avLst/>
          </a:prstGeom>
        </p:spPr>
        <p:txBody>
          <a:bodyPr vert="horz" lIns="91440" tIns="45720" rIns="91440" bIns="45720" rtlCol="0" anchor="ctr"/>
          <a:lstStyle>
            <a:lvl1pPr algn="r">
              <a:defRPr sz="1200">
                <a:solidFill>
                  <a:schemeClr val="tx1"/>
                </a:solidFill>
              </a:defRPr>
            </a:lvl1pPr>
          </a:lstStyle>
          <a:p>
            <a:fld id="{2DBAD975-63FF-4468-AC34-025F73E043F9}" type="slidenum">
              <a:rPr lang="sv-SE" smtClean="0"/>
              <a:t>‹#›</a:t>
            </a:fld>
            <a:endParaRPr lang="sv-SE" dirty="0"/>
          </a:p>
        </p:txBody>
      </p:sp>
    </p:spTree>
    <p:extLst>
      <p:ext uri="{BB962C8B-B14F-4D97-AF65-F5344CB8AC3E}">
        <p14:creationId xmlns:p14="http://schemas.microsoft.com/office/powerpoint/2010/main" val="191134289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txStyles>
    <p:titleStyle>
      <a:lvl1pPr algn="l" defTabSz="914400" rtl="0" eaLnBrk="1" latinLnBrk="0" hangingPunct="1">
        <a:lnSpc>
          <a:spcPct val="95000"/>
        </a:lnSpc>
        <a:spcBef>
          <a:spcPct val="0"/>
        </a:spcBef>
        <a:buNone/>
        <a:defRPr sz="4400" b="1" kern="1200">
          <a:solidFill>
            <a:schemeClr val="tx1"/>
          </a:solidFill>
          <a:latin typeface="+mj-lt"/>
          <a:ea typeface="+mj-ea"/>
          <a:cs typeface="+mj-cs"/>
        </a:defRPr>
      </a:lvl1pPr>
    </p:titleStyle>
    <p:body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9" pos="3840">
          <p15:clr>
            <a:srgbClr val="F26B43"/>
          </p15:clr>
        </p15:guide>
        <p15:guide id="10" orient="horz"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3EEA7D-F6DF-22AE-D071-7FA2672D9AFA}"/>
              </a:ext>
            </a:extLst>
          </p:cNvPr>
          <p:cNvSpPr>
            <a:spLocks noGrp="1"/>
          </p:cNvSpPr>
          <p:nvPr>
            <p:ph type="title"/>
          </p:nvPr>
        </p:nvSpPr>
        <p:spPr>
          <a:xfrm>
            <a:off x="664233" y="428625"/>
            <a:ext cx="9609825" cy="1323975"/>
          </a:xfrm>
        </p:spPr>
        <p:txBody>
          <a:bodyPr/>
          <a:lstStyle/>
          <a:p>
            <a:pPr algn="ctr"/>
            <a:r>
              <a:rPr kumimoji="0" lang="sv-SE" sz="5400" b="1" i="0" u="none" strike="noStrike" kern="1200" cap="none" spc="0" normalizeH="0" baseline="0" noProof="0" dirty="0">
                <a:ln>
                  <a:noFill/>
                </a:ln>
                <a:solidFill>
                  <a:prstClr val="black"/>
                </a:solidFill>
                <a:effectLst/>
                <a:uLnTx/>
                <a:uFillTx/>
                <a:latin typeface="Arial"/>
                <a:ea typeface="+mj-ea"/>
                <a:cs typeface="+mj-cs"/>
              </a:rPr>
              <a:t>Intern kontroll 2023 </a:t>
            </a:r>
            <a:br>
              <a:rPr kumimoji="0" lang="sv-SE" sz="5400" b="1" i="0" u="none" strike="noStrike" kern="1200" cap="none" spc="0" normalizeH="0" baseline="0" noProof="0" dirty="0">
                <a:ln>
                  <a:noFill/>
                </a:ln>
                <a:solidFill>
                  <a:prstClr val="black"/>
                </a:solidFill>
                <a:effectLst/>
                <a:uLnTx/>
                <a:uFillTx/>
                <a:latin typeface="Arial"/>
                <a:ea typeface="+mj-ea"/>
                <a:cs typeface="+mj-cs"/>
              </a:rPr>
            </a:br>
            <a:r>
              <a:rPr kumimoji="0" lang="sv-SE" sz="2000" b="1" i="0" u="none" strike="noStrike" kern="1200" cap="none" spc="0" normalizeH="0" baseline="0" noProof="0" dirty="0">
                <a:ln>
                  <a:noFill/>
                </a:ln>
                <a:solidFill>
                  <a:prstClr val="black"/>
                </a:solidFill>
                <a:effectLst/>
                <a:uLnTx/>
                <a:uFillTx/>
                <a:latin typeface="Arial"/>
                <a:ea typeface="+mj-ea"/>
                <a:cs typeface="+mj-cs"/>
              </a:rPr>
              <a:t>FÖR FÖRTROENDE, </a:t>
            </a:r>
            <a:r>
              <a:rPr lang="sv-SE" sz="2000">
                <a:solidFill>
                  <a:prstClr val="black"/>
                </a:solidFill>
                <a:latin typeface="Arial"/>
              </a:rPr>
              <a:t>KUNSKAP, </a:t>
            </a:r>
            <a:r>
              <a:rPr kumimoji="0" lang="sv-SE" sz="2000" b="1" i="0" u="none" strike="noStrike" kern="1200" cap="none" spc="0" normalizeH="0" baseline="0" noProof="0">
                <a:ln>
                  <a:noFill/>
                </a:ln>
                <a:solidFill>
                  <a:prstClr val="black"/>
                </a:solidFill>
                <a:effectLst/>
                <a:uLnTx/>
                <a:uFillTx/>
                <a:latin typeface="Arial"/>
                <a:ea typeface="+mj-ea"/>
                <a:cs typeface="+mj-cs"/>
              </a:rPr>
              <a:t>TRYGGHET </a:t>
            </a:r>
            <a:r>
              <a:rPr kumimoji="0" lang="sv-SE" sz="2000" b="1" i="0" u="none" strike="noStrike" kern="1200" cap="none" spc="0" normalizeH="0" baseline="0" noProof="0" dirty="0">
                <a:ln>
                  <a:noFill/>
                </a:ln>
                <a:solidFill>
                  <a:prstClr val="black"/>
                </a:solidFill>
                <a:effectLst/>
                <a:uLnTx/>
                <a:uFillTx/>
                <a:latin typeface="Arial"/>
                <a:ea typeface="+mj-ea"/>
                <a:cs typeface="+mj-cs"/>
              </a:rPr>
              <a:t>OCH UTVECKLING</a:t>
            </a:r>
            <a:endParaRPr lang="sv-SE" dirty="0"/>
          </a:p>
        </p:txBody>
      </p:sp>
      <p:pic>
        <p:nvPicPr>
          <p:cNvPr id="4" name="Platshållare för bild 5">
            <a:extLst>
              <a:ext uri="{FF2B5EF4-FFF2-40B4-BE49-F238E27FC236}">
                <a16:creationId xmlns:a16="http://schemas.microsoft.com/office/drawing/2014/main" id="{845A64C9-09D9-6162-ADFC-0F4DAB052E0E}"/>
              </a:ext>
            </a:extLst>
          </p:cNvPr>
          <p:cNvPicPr>
            <a:picLocks noGrp="1" noChangeAspect="1"/>
          </p:cNvPicPr>
          <p:nvPr>
            <p:ph idx="1"/>
          </p:nvPr>
        </p:nvPicPr>
        <p:blipFill>
          <a:blip r:embed="rId2" cstate="hqprint">
            <a:extLst>
              <a:ext uri="{28A0092B-C50C-407E-A947-70E740481C1C}">
                <a14:useLocalDpi xmlns:a14="http://schemas.microsoft.com/office/drawing/2010/main" val="0"/>
              </a:ext>
            </a:extLst>
          </a:blip>
          <a:srcRect t="8045" b="8045"/>
          <a:stretch>
            <a:fillRect/>
          </a:stretch>
        </p:blipFill>
        <p:spPr>
          <a:xfrm>
            <a:off x="2138235" y="1819276"/>
            <a:ext cx="6661405" cy="4414838"/>
          </a:xfrm>
        </p:spPr>
      </p:pic>
    </p:spTree>
    <p:extLst>
      <p:ext uri="{BB962C8B-B14F-4D97-AF65-F5344CB8AC3E}">
        <p14:creationId xmlns:p14="http://schemas.microsoft.com/office/powerpoint/2010/main" val="2424585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C57CF9-4B29-22A4-2E59-4F8114F00631}"/>
              </a:ext>
            </a:extLst>
          </p:cNvPr>
          <p:cNvSpPr>
            <a:spLocks noGrp="1"/>
          </p:cNvSpPr>
          <p:nvPr>
            <p:ph type="title"/>
          </p:nvPr>
        </p:nvSpPr>
        <p:spPr>
          <a:xfrm>
            <a:off x="664233" y="390526"/>
            <a:ext cx="9609825" cy="1104900"/>
          </a:xfrm>
        </p:spPr>
        <p:txBody>
          <a:bodyPr/>
          <a:lstStyle/>
          <a:p>
            <a:pPr algn="ctr"/>
            <a:r>
              <a:rPr lang="sv-SE" dirty="0"/>
              <a:t>Tjänstepersonernas ansvar</a:t>
            </a:r>
          </a:p>
        </p:txBody>
      </p:sp>
      <p:sp>
        <p:nvSpPr>
          <p:cNvPr id="3" name="Platshållare för innehåll 2">
            <a:extLst>
              <a:ext uri="{FF2B5EF4-FFF2-40B4-BE49-F238E27FC236}">
                <a16:creationId xmlns:a16="http://schemas.microsoft.com/office/drawing/2014/main" id="{C042028E-CF54-AFE8-C62B-98E685488674}"/>
              </a:ext>
            </a:extLst>
          </p:cNvPr>
          <p:cNvSpPr>
            <a:spLocks noGrp="1"/>
          </p:cNvSpPr>
          <p:nvPr>
            <p:ph idx="1"/>
          </p:nvPr>
        </p:nvSpPr>
        <p:spPr>
          <a:xfrm>
            <a:off x="664233" y="1619250"/>
            <a:ext cx="5431768" cy="4614551"/>
          </a:xfrm>
        </p:spPr>
        <p:txBody>
          <a:bodyPr/>
          <a:lstStyle/>
          <a:p>
            <a:pPr>
              <a:buClr>
                <a:srgbClr val="C00000"/>
              </a:buClr>
              <a:buFont typeface="Wingdings" panose="05000000000000000000" pitchFamily="2" charset="2"/>
              <a:buChar char="§"/>
            </a:pPr>
            <a:r>
              <a:rPr lang="sv-SE" sz="2400" dirty="0"/>
              <a:t>Chefen har ansvar att samordna och driva arbetet med den interna kontrollen inom sin organisation samt att rapportera till styrelse eller nämnd</a:t>
            </a:r>
          </a:p>
          <a:p>
            <a:pPr>
              <a:buClr>
                <a:srgbClr val="C00000"/>
              </a:buClr>
              <a:buFont typeface="Wingdings" panose="05000000000000000000" pitchFamily="2" charset="2"/>
              <a:buChar char="§"/>
            </a:pPr>
            <a:r>
              <a:rPr lang="sv-SE" sz="2400" dirty="0"/>
              <a:t>I arbetet med att förbättra och utveckla verksamhet samt rapportera avvikelser och risker är alla anställda involverade i den interna kontrollen</a:t>
            </a:r>
          </a:p>
          <a:p>
            <a:pPr marL="30163" indent="0">
              <a:buNone/>
            </a:pPr>
            <a:endParaRPr lang="sv-SE" dirty="0"/>
          </a:p>
        </p:txBody>
      </p:sp>
      <p:pic>
        <p:nvPicPr>
          <p:cNvPr id="4" name="Platshållare för innehåll 4">
            <a:extLst>
              <a:ext uri="{FF2B5EF4-FFF2-40B4-BE49-F238E27FC236}">
                <a16:creationId xmlns:a16="http://schemas.microsoft.com/office/drawing/2014/main" id="{EF5D18D6-FA4D-F6F6-2FC5-5BE1400461C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8400" b="16081"/>
          <a:stretch/>
        </p:blipFill>
        <p:spPr>
          <a:xfrm>
            <a:off x="6712585" y="1819275"/>
            <a:ext cx="3755390" cy="3754531"/>
          </a:xfrm>
          <a:prstGeom prst="rect">
            <a:avLst/>
          </a:prstGeom>
        </p:spPr>
      </p:pic>
    </p:spTree>
    <p:extLst>
      <p:ext uri="{BB962C8B-B14F-4D97-AF65-F5344CB8AC3E}">
        <p14:creationId xmlns:p14="http://schemas.microsoft.com/office/powerpoint/2010/main" val="2816487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7549F-D94E-F5B6-79D2-B0DD1BC3874E}"/>
              </a:ext>
            </a:extLst>
          </p:cNvPr>
          <p:cNvSpPr>
            <a:spLocks noGrp="1"/>
          </p:cNvSpPr>
          <p:nvPr>
            <p:ph type="title"/>
          </p:nvPr>
        </p:nvSpPr>
        <p:spPr>
          <a:xfrm>
            <a:off x="664233" y="323850"/>
            <a:ext cx="9609825" cy="866775"/>
          </a:xfrm>
        </p:spPr>
        <p:txBody>
          <a:bodyPr/>
          <a:lstStyle/>
          <a:p>
            <a:pPr algn="ctr"/>
            <a:r>
              <a:rPr lang="sv-SE" dirty="0"/>
              <a:t>Formella krav </a:t>
            </a:r>
          </a:p>
        </p:txBody>
      </p:sp>
      <p:sp>
        <p:nvSpPr>
          <p:cNvPr id="3" name="Platshållare för innehåll 2">
            <a:extLst>
              <a:ext uri="{FF2B5EF4-FFF2-40B4-BE49-F238E27FC236}">
                <a16:creationId xmlns:a16="http://schemas.microsoft.com/office/drawing/2014/main" id="{30124CE5-0D8C-194E-346F-9A504B07333D}"/>
              </a:ext>
            </a:extLst>
          </p:cNvPr>
          <p:cNvSpPr>
            <a:spLocks noGrp="1"/>
          </p:cNvSpPr>
          <p:nvPr>
            <p:ph idx="1"/>
          </p:nvPr>
        </p:nvSpPr>
        <p:spPr>
          <a:xfrm>
            <a:off x="664232" y="1466850"/>
            <a:ext cx="9609825" cy="4766951"/>
          </a:xfrm>
        </p:spPr>
        <p:txBody>
          <a:bodyPr/>
          <a:lstStyle/>
          <a:p>
            <a:pPr>
              <a:buClr>
                <a:srgbClr val="C00000"/>
              </a:buClr>
              <a:buFont typeface="Wingdings" panose="05000000000000000000" pitchFamily="2" charset="2"/>
              <a:buChar char="§"/>
            </a:pPr>
            <a:r>
              <a:rPr lang="sv-SE" sz="2400" dirty="0"/>
              <a:t>För flera verksamheter och funktioner finns lagar eller förordningar* som reglerar ansvar för och krav på riskanalys, avvikelserapportering, egen kontroll mm inom vård och omsorg, säkerhetsarbete och arbetsmiljö</a:t>
            </a:r>
          </a:p>
          <a:p>
            <a:pPr>
              <a:buClr>
                <a:srgbClr val="C00000"/>
              </a:buClr>
              <a:buFont typeface="Wingdings" panose="05000000000000000000" pitchFamily="2" charset="2"/>
              <a:buChar char="§"/>
            </a:pPr>
            <a:r>
              <a:rPr lang="sv-SE" sz="2400" dirty="0"/>
              <a:t>Egenkontrollen** i den operativa verksamheten är grundstenen i den interna kontrollen</a:t>
            </a:r>
          </a:p>
          <a:p>
            <a:pPr marL="30163" indent="0">
              <a:buNone/>
            </a:pPr>
            <a:endParaRPr lang="sv-SE" dirty="0"/>
          </a:p>
          <a:p>
            <a:pPr marL="30163" indent="0">
              <a:buClr>
                <a:srgbClr val="C00000"/>
              </a:buClr>
              <a:buNone/>
            </a:pPr>
            <a:endParaRPr lang="sv-SE" dirty="0"/>
          </a:p>
          <a:p>
            <a:pPr>
              <a:buClr>
                <a:srgbClr val="C00000"/>
              </a:buClr>
              <a:buFont typeface="Arial" panose="020B0604020202020204" pitchFamily="34" charset="0"/>
              <a:buChar char="•"/>
            </a:pPr>
            <a:r>
              <a:rPr lang="sv-SE" sz="1600" dirty="0"/>
              <a:t>*SOFSF 2011:19, AFS 2001:1, SFS 2006:544</a:t>
            </a:r>
          </a:p>
          <a:p>
            <a:pPr>
              <a:buClr>
                <a:srgbClr val="C00000"/>
              </a:buClr>
              <a:buFont typeface="Arial" panose="020B0604020202020204" pitchFamily="34" charset="0"/>
              <a:buChar char="•"/>
            </a:pPr>
            <a:r>
              <a:rPr lang="sv-SE" sz="1600" dirty="0"/>
              <a:t>**Ur föreskrift till SOSFS 2011:9</a:t>
            </a:r>
          </a:p>
          <a:p>
            <a:pPr marL="30163" indent="0">
              <a:buNone/>
            </a:pPr>
            <a:endParaRPr lang="sv-SE" dirty="0"/>
          </a:p>
        </p:txBody>
      </p:sp>
    </p:spTree>
    <p:extLst>
      <p:ext uri="{BB962C8B-B14F-4D97-AF65-F5344CB8AC3E}">
        <p14:creationId xmlns:p14="http://schemas.microsoft.com/office/powerpoint/2010/main" val="424664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69364AC-441F-B6DD-EEA4-52C59345E64A}"/>
              </a:ext>
            </a:extLst>
          </p:cNvPr>
          <p:cNvSpPr>
            <a:spLocks noGrp="1"/>
          </p:cNvSpPr>
          <p:nvPr>
            <p:ph type="title"/>
          </p:nvPr>
        </p:nvSpPr>
        <p:spPr>
          <a:xfrm>
            <a:off x="664233" y="200026"/>
            <a:ext cx="9609825" cy="1009650"/>
          </a:xfrm>
        </p:spPr>
        <p:txBody>
          <a:bodyPr/>
          <a:lstStyle/>
          <a:p>
            <a:pPr algn="ctr"/>
            <a:r>
              <a:rPr lang="sv-SE" dirty="0"/>
              <a:t>Revisorernas ansvar</a:t>
            </a:r>
          </a:p>
        </p:txBody>
      </p:sp>
      <p:sp>
        <p:nvSpPr>
          <p:cNvPr id="3" name="Platshållare för innehåll 2">
            <a:extLst>
              <a:ext uri="{FF2B5EF4-FFF2-40B4-BE49-F238E27FC236}">
                <a16:creationId xmlns:a16="http://schemas.microsoft.com/office/drawing/2014/main" id="{C77E6C2F-D83C-3E36-36F4-18420FE96025}"/>
              </a:ext>
            </a:extLst>
          </p:cNvPr>
          <p:cNvSpPr>
            <a:spLocks noGrp="1"/>
          </p:cNvSpPr>
          <p:nvPr>
            <p:ph idx="1"/>
          </p:nvPr>
        </p:nvSpPr>
        <p:spPr>
          <a:xfrm>
            <a:off x="664232" y="1314450"/>
            <a:ext cx="9609825" cy="4919351"/>
          </a:xfrm>
        </p:spPr>
        <p:txBody>
          <a:bodyPr/>
          <a:lstStyle/>
          <a:p>
            <a:pPr>
              <a:buClr>
                <a:srgbClr val="C00000"/>
              </a:buClr>
              <a:buFont typeface="Wingdings" panose="05000000000000000000" pitchFamily="2" charset="2"/>
              <a:buChar char="§"/>
            </a:pPr>
            <a:r>
              <a:rPr lang="sv-SE" sz="2400" dirty="0"/>
              <a:t>Revisorerna har inte ansvar för den interna kontrollen. </a:t>
            </a:r>
          </a:p>
          <a:p>
            <a:pPr>
              <a:buClr>
                <a:srgbClr val="C00000"/>
              </a:buClr>
              <a:buFont typeface="Wingdings" panose="05000000000000000000" pitchFamily="2" charset="2"/>
              <a:buChar char="§"/>
            </a:pPr>
            <a:r>
              <a:rPr lang="sv-SE" sz="2400" dirty="0"/>
              <a:t>Revisorerna granskar och prövar om den interna kontrollen är tillräcklig.</a:t>
            </a:r>
          </a:p>
          <a:p>
            <a:pPr>
              <a:buClr>
                <a:srgbClr val="C00000"/>
              </a:buClr>
              <a:buFont typeface="Wingdings" panose="05000000000000000000" pitchFamily="2" charset="2"/>
              <a:buChar char="§"/>
            </a:pPr>
            <a:r>
              <a:rPr lang="sv-SE" sz="2400" dirty="0"/>
              <a:t>Granskningen kan bidra till att uppmärksamma brister och driva på förbättring.</a:t>
            </a:r>
          </a:p>
          <a:p>
            <a:pPr marL="30163" indent="0">
              <a:buNone/>
            </a:pPr>
            <a:endParaRPr lang="sv-SE" dirty="0"/>
          </a:p>
        </p:txBody>
      </p:sp>
    </p:spTree>
    <p:extLst>
      <p:ext uri="{BB962C8B-B14F-4D97-AF65-F5344CB8AC3E}">
        <p14:creationId xmlns:p14="http://schemas.microsoft.com/office/powerpoint/2010/main" val="221354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8B2197-F849-ED40-2C67-F18081A952C8}"/>
              </a:ext>
            </a:extLst>
          </p:cNvPr>
          <p:cNvSpPr>
            <a:spLocks noGrp="1"/>
          </p:cNvSpPr>
          <p:nvPr>
            <p:ph type="title"/>
          </p:nvPr>
        </p:nvSpPr>
        <p:spPr>
          <a:xfrm>
            <a:off x="664233" y="123826"/>
            <a:ext cx="9609825" cy="819150"/>
          </a:xfrm>
        </p:spPr>
        <p:txBody>
          <a:bodyPr/>
          <a:lstStyle/>
          <a:p>
            <a:pPr algn="ctr"/>
            <a:r>
              <a:rPr lang="sv-SE" dirty="0"/>
              <a:t>Intern kontroll över tid</a:t>
            </a:r>
          </a:p>
        </p:txBody>
      </p:sp>
      <p:sp>
        <p:nvSpPr>
          <p:cNvPr id="3" name="Platshållare för innehåll 2">
            <a:extLst>
              <a:ext uri="{FF2B5EF4-FFF2-40B4-BE49-F238E27FC236}">
                <a16:creationId xmlns:a16="http://schemas.microsoft.com/office/drawing/2014/main" id="{877E8E59-AF2E-174B-24DF-E2E5E0854FC6}"/>
              </a:ext>
            </a:extLst>
          </p:cNvPr>
          <p:cNvSpPr>
            <a:spLocks noGrp="1"/>
          </p:cNvSpPr>
          <p:nvPr>
            <p:ph idx="1"/>
          </p:nvPr>
        </p:nvSpPr>
        <p:spPr>
          <a:xfrm>
            <a:off x="664232" y="942976"/>
            <a:ext cx="9609825" cy="5290825"/>
          </a:xfrm>
        </p:spPr>
        <p:txBody>
          <a:bodyPr/>
          <a:lstStyle/>
          <a:p>
            <a:pPr marL="30163" indent="0">
              <a:buNone/>
            </a:pPr>
            <a:r>
              <a:rPr lang="sv-SE" sz="2400" b="1" dirty="0">
                <a:solidFill>
                  <a:srgbClr val="C00000"/>
                </a:solidFill>
              </a:rPr>
              <a:t>Bakgrund:</a:t>
            </a:r>
          </a:p>
          <a:p>
            <a:pPr>
              <a:buClr>
                <a:srgbClr val="C00000"/>
              </a:buClr>
              <a:buFont typeface="Arial" panose="020B0604020202020204" pitchFamily="34" charset="0"/>
              <a:buChar char="•"/>
            </a:pPr>
            <a:r>
              <a:rPr lang="sv-SE" sz="2400" dirty="0"/>
              <a:t>Flera skandaler i kommuner under 90-talet</a:t>
            </a:r>
          </a:p>
          <a:p>
            <a:pPr>
              <a:buClr>
                <a:srgbClr val="C00000"/>
              </a:buClr>
              <a:buFont typeface="Arial" panose="020B0604020202020204" pitchFamily="34" charset="0"/>
              <a:buChar char="•"/>
            </a:pPr>
            <a:r>
              <a:rPr lang="sv-SE" sz="2400" dirty="0"/>
              <a:t>Flera skandaler i företagsvärlden</a:t>
            </a:r>
          </a:p>
          <a:p>
            <a:pPr marL="30163" indent="0">
              <a:buNone/>
            </a:pPr>
            <a:r>
              <a:rPr lang="sv-SE" sz="2400" b="1" dirty="0">
                <a:solidFill>
                  <a:srgbClr val="C00000"/>
                </a:solidFill>
              </a:rPr>
              <a:t>Ledde bland annat till</a:t>
            </a:r>
            <a:r>
              <a:rPr lang="sv-SE" sz="2400" dirty="0">
                <a:solidFill>
                  <a:srgbClr val="C00000"/>
                </a:solidFill>
              </a:rPr>
              <a:t>:</a:t>
            </a:r>
          </a:p>
          <a:p>
            <a:pPr>
              <a:buClr>
                <a:srgbClr val="C00000"/>
              </a:buClr>
              <a:buFont typeface="Arial" panose="020B0604020202020204" pitchFamily="34" charset="0"/>
              <a:buChar char="•"/>
            </a:pPr>
            <a:r>
              <a:rPr lang="sv-SE" sz="2400" dirty="0"/>
              <a:t>Förtydligat ansvar i kommunallagen</a:t>
            </a:r>
          </a:p>
          <a:p>
            <a:pPr>
              <a:buClr>
                <a:srgbClr val="C00000"/>
              </a:buClr>
              <a:buFont typeface="Arial" panose="020B0604020202020204" pitchFamily="34" charset="0"/>
              <a:buChar char="•"/>
            </a:pPr>
            <a:r>
              <a:rPr lang="sv-SE" sz="2400" dirty="0"/>
              <a:t>Aktiv systematiskt utveckling av intern kontroll i kommuner och regioner</a:t>
            </a:r>
          </a:p>
          <a:p>
            <a:pPr>
              <a:buClr>
                <a:srgbClr val="C00000"/>
              </a:buClr>
              <a:buFont typeface="Arial" panose="020B0604020202020204" pitchFamily="34" charset="0"/>
              <a:buChar char="•"/>
            </a:pPr>
            <a:r>
              <a:rPr lang="sv-SE" sz="2400" dirty="0"/>
              <a:t>Samarbete mellan företag, revision och akademi resulterade ibland annat ramverket COSO*</a:t>
            </a:r>
          </a:p>
          <a:p>
            <a:pPr>
              <a:buClr>
                <a:srgbClr val="C00000"/>
              </a:buClr>
              <a:buFont typeface="Arial" panose="020B0604020202020204" pitchFamily="34" charset="0"/>
              <a:buChar char="•"/>
            </a:pPr>
            <a:r>
              <a:rPr lang="sv-SE" sz="2400" dirty="0"/>
              <a:t>Statliga myndigheter införde Förordningen om intern styrning och kontroll</a:t>
            </a:r>
          </a:p>
          <a:p>
            <a:pPr marL="30163" indent="0">
              <a:buNone/>
            </a:pPr>
            <a:endParaRPr lang="sv-SE" dirty="0"/>
          </a:p>
        </p:txBody>
      </p:sp>
    </p:spTree>
    <p:extLst>
      <p:ext uri="{BB962C8B-B14F-4D97-AF65-F5344CB8AC3E}">
        <p14:creationId xmlns:p14="http://schemas.microsoft.com/office/powerpoint/2010/main" val="3273247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DEDFBA-16E3-A908-D708-49F8C3763107}"/>
              </a:ext>
            </a:extLst>
          </p:cNvPr>
          <p:cNvSpPr>
            <a:spLocks noGrp="1"/>
          </p:cNvSpPr>
          <p:nvPr>
            <p:ph type="title"/>
          </p:nvPr>
        </p:nvSpPr>
        <p:spPr>
          <a:xfrm>
            <a:off x="664233" y="209550"/>
            <a:ext cx="9609825" cy="1162050"/>
          </a:xfrm>
        </p:spPr>
        <p:txBody>
          <a:bodyPr/>
          <a:lstStyle/>
          <a:p>
            <a:pPr algn="ctr"/>
            <a:r>
              <a:rPr lang="sv-SE" dirty="0"/>
              <a:t>Intern kontroll i praktiken</a:t>
            </a:r>
          </a:p>
        </p:txBody>
      </p:sp>
      <p:sp>
        <p:nvSpPr>
          <p:cNvPr id="3" name="Platshållare för innehåll 2">
            <a:extLst>
              <a:ext uri="{FF2B5EF4-FFF2-40B4-BE49-F238E27FC236}">
                <a16:creationId xmlns:a16="http://schemas.microsoft.com/office/drawing/2014/main" id="{1D415012-651E-1AD2-424A-942507D76AB2}"/>
              </a:ext>
            </a:extLst>
          </p:cNvPr>
          <p:cNvSpPr>
            <a:spLocks noGrp="1"/>
          </p:cNvSpPr>
          <p:nvPr>
            <p:ph idx="1"/>
          </p:nvPr>
        </p:nvSpPr>
        <p:spPr>
          <a:xfrm>
            <a:off x="664232" y="1666875"/>
            <a:ext cx="9609825" cy="4566926"/>
          </a:xfrm>
        </p:spPr>
        <p:txBody>
          <a:bodyPr/>
          <a:lstStyle/>
          <a:p>
            <a:pPr marL="30163" indent="0">
              <a:buNone/>
            </a:pPr>
            <a:r>
              <a:rPr lang="sv-SE" sz="2400" b="1" dirty="0">
                <a:solidFill>
                  <a:srgbClr val="C00000"/>
                </a:solidFill>
              </a:rPr>
              <a:t>Några utvecklingslinjer SKR ser:</a:t>
            </a:r>
          </a:p>
          <a:p>
            <a:pPr>
              <a:buClr>
                <a:srgbClr val="C00000"/>
              </a:buClr>
              <a:buFont typeface="Wingdings" panose="05000000000000000000" pitchFamily="2" charset="2"/>
              <a:buChar char="§"/>
            </a:pPr>
            <a:endParaRPr lang="sv-SE" sz="2400" dirty="0"/>
          </a:p>
          <a:p>
            <a:pPr>
              <a:buClr>
                <a:srgbClr val="C00000"/>
              </a:buClr>
              <a:buFont typeface="Wingdings" panose="05000000000000000000" pitchFamily="2" charset="2"/>
              <a:buChar char="§"/>
            </a:pPr>
            <a:r>
              <a:rPr lang="sv-SE" sz="2400" dirty="0"/>
              <a:t>Intern kontroll synlig i riktlinjer och arbetssätt senaste 10-20 åren</a:t>
            </a:r>
          </a:p>
          <a:p>
            <a:pPr>
              <a:buClr>
                <a:srgbClr val="C00000"/>
              </a:buClr>
              <a:buFont typeface="Wingdings" panose="05000000000000000000" pitchFamily="2" charset="2"/>
              <a:buChar char="§"/>
            </a:pPr>
            <a:r>
              <a:rPr lang="sv-SE" sz="2400" dirty="0"/>
              <a:t>Större medvetenhet om risker än tidigare</a:t>
            </a:r>
          </a:p>
          <a:p>
            <a:pPr>
              <a:buClr>
                <a:srgbClr val="C00000"/>
              </a:buClr>
              <a:buFont typeface="Wingdings" panose="05000000000000000000" pitchFamily="2" charset="2"/>
              <a:buChar char="§"/>
            </a:pPr>
            <a:r>
              <a:rPr lang="sv-SE" sz="2400" dirty="0"/>
              <a:t>Intern kontroll allt mer integrerad i styrprocessen</a:t>
            </a:r>
          </a:p>
          <a:p>
            <a:pPr>
              <a:buClr>
                <a:srgbClr val="C00000"/>
              </a:buClr>
              <a:buFont typeface="Wingdings" panose="05000000000000000000" pitchFamily="2" charset="2"/>
              <a:buChar char="§"/>
            </a:pPr>
            <a:r>
              <a:rPr lang="sv-SE" sz="2400" dirty="0"/>
              <a:t>Fler exempel på att organisationen tränar sig på att tänka risk och åtgärd</a:t>
            </a:r>
          </a:p>
          <a:p>
            <a:pPr>
              <a:buClr>
                <a:srgbClr val="C00000"/>
              </a:buClr>
              <a:buFont typeface="Wingdings" panose="05000000000000000000" pitchFamily="2" charset="2"/>
              <a:buChar char="§"/>
            </a:pPr>
            <a:r>
              <a:rPr lang="sv-SE" sz="2400" dirty="0"/>
              <a:t>Fler exempel på systematik i arbetet med uppföljning av intern kontroll</a:t>
            </a:r>
          </a:p>
          <a:p>
            <a:pPr marL="30163" indent="0">
              <a:buNone/>
            </a:pPr>
            <a:endParaRPr lang="sv-SE" dirty="0"/>
          </a:p>
        </p:txBody>
      </p:sp>
    </p:spTree>
    <p:extLst>
      <p:ext uri="{BB962C8B-B14F-4D97-AF65-F5344CB8AC3E}">
        <p14:creationId xmlns:p14="http://schemas.microsoft.com/office/powerpoint/2010/main" val="4271921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7C9174A-BB38-B7B2-2BA9-20E69D5A5683}"/>
              </a:ext>
            </a:extLst>
          </p:cNvPr>
          <p:cNvSpPr>
            <a:spLocks noGrp="1"/>
          </p:cNvSpPr>
          <p:nvPr>
            <p:ph type="title"/>
          </p:nvPr>
        </p:nvSpPr>
        <p:spPr>
          <a:xfrm>
            <a:off x="664233" y="171450"/>
            <a:ext cx="9609825" cy="981075"/>
          </a:xfrm>
        </p:spPr>
        <p:txBody>
          <a:bodyPr/>
          <a:lstStyle/>
          <a:p>
            <a:pPr algn="ctr"/>
            <a:r>
              <a:rPr lang="sv-SE" dirty="0"/>
              <a:t>Fyra byggstenar</a:t>
            </a:r>
          </a:p>
        </p:txBody>
      </p:sp>
      <p:sp>
        <p:nvSpPr>
          <p:cNvPr id="3" name="Platshållare för innehåll 2">
            <a:extLst>
              <a:ext uri="{FF2B5EF4-FFF2-40B4-BE49-F238E27FC236}">
                <a16:creationId xmlns:a16="http://schemas.microsoft.com/office/drawing/2014/main" id="{E7149BF7-D754-B7BF-9222-095C1FE73DA8}"/>
              </a:ext>
            </a:extLst>
          </p:cNvPr>
          <p:cNvSpPr>
            <a:spLocks noGrp="1"/>
          </p:cNvSpPr>
          <p:nvPr>
            <p:ph idx="1"/>
          </p:nvPr>
        </p:nvSpPr>
        <p:spPr>
          <a:xfrm>
            <a:off x="409575" y="1152525"/>
            <a:ext cx="5191125" cy="5081276"/>
          </a:xfrm>
        </p:spPr>
        <p:txBody>
          <a:bodyPr/>
          <a:lstStyle/>
          <a:p>
            <a:pPr marL="30163" indent="0">
              <a:buNone/>
            </a:pPr>
            <a:r>
              <a:rPr lang="sv-SE" sz="2400" dirty="0"/>
              <a:t>Arbetet med intern kontroll är en sammantagen process här beskriven </a:t>
            </a:r>
            <a:br>
              <a:rPr lang="sv-SE" sz="2400" dirty="0"/>
            </a:br>
            <a:r>
              <a:rPr lang="sv-SE" sz="2400" dirty="0"/>
              <a:t>som fyra byggstenar:</a:t>
            </a:r>
            <a:endParaRPr lang="sv-SE" sz="1000" dirty="0"/>
          </a:p>
          <a:p>
            <a:pPr>
              <a:buClr>
                <a:srgbClr val="C00000"/>
              </a:buClr>
              <a:buFont typeface="Wingdings" panose="05000000000000000000" pitchFamily="2" charset="2"/>
              <a:buChar char="§"/>
            </a:pPr>
            <a:r>
              <a:rPr lang="sv-SE" sz="2400" dirty="0"/>
              <a:t>en robust organisation</a:t>
            </a:r>
          </a:p>
          <a:p>
            <a:pPr>
              <a:buClr>
                <a:srgbClr val="C00000"/>
              </a:buClr>
              <a:buFont typeface="Wingdings" panose="05000000000000000000" pitchFamily="2" charset="2"/>
              <a:buChar char="§"/>
            </a:pPr>
            <a:r>
              <a:rPr lang="sv-SE" sz="2400" dirty="0"/>
              <a:t>riskanalyser som riktar arbetet</a:t>
            </a:r>
          </a:p>
          <a:p>
            <a:pPr>
              <a:buClr>
                <a:srgbClr val="C00000"/>
              </a:buClr>
              <a:buFont typeface="Wingdings" panose="05000000000000000000" pitchFamily="2" charset="2"/>
              <a:buChar char="§"/>
            </a:pPr>
            <a:r>
              <a:rPr lang="sv-SE" sz="2400" dirty="0"/>
              <a:t>planerade åtgärder och kontroller</a:t>
            </a:r>
          </a:p>
          <a:p>
            <a:pPr>
              <a:buClr>
                <a:srgbClr val="C00000"/>
              </a:buClr>
              <a:buFont typeface="Wingdings" panose="05000000000000000000" pitchFamily="2" charset="2"/>
              <a:buChar char="§"/>
            </a:pPr>
            <a:r>
              <a:rPr lang="sv-SE" sz="2400" dirty="0"/>
              <a:t>uppföljning</a:t>
            </a:r>
          </a:p>
          <a:p>
            <a:pPr marL="30163" indent="0">
              <a:buNone/>
            </a:pPr>
            <a:endParaRPr lang="sv-SE" dirty="0"/>
          </a:p>
        </p:txBody>
      </p:sp>
      <p:pic>
        <p:nvPicPr>
          <p:cNvPr id="4" name="Platshållare för innehåll 4">
            <a:extLst>
              <a:ext uri="{FF2B5EF4-FFF2-40B4-BE49-F238E27FC236}">
                <a16:creationId xmlns:a16="http://schemas.microsoft.com/office/drawing/2014/main" id="{EDDEA8F8-3835-3B10-2FF9-ED0F5EF5A4F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372101" y="1152525"/>
            <a:ext cx="6341298" cy="4762499"/>
          </a:xfrm>
          <a:prstGeom prst="rect">
            <a:avLst/>
          </a:prstGeom>
        </p:spPr>
      </p:pic>
    </p:spTree>
    <p:extLst>
      <p:ext uri="{BB962C8B-B14F-4D97-AF65-F5344CB8AC3E}">
        <p14:creationId xmlns:p14="http://schemas.microsoft.com/office/powerpoint/2010/main" val="262087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721767-A257-C612-9332-F476611BCB64}"/>
              </a:ext>
            </a:extLst>
          </p:cNvPr>
          <p:cNvSpPr>
            <a:spLocks noGrp="1"/>
          </p:cNvSpPr>
          <p:nvPr>
            <p:ph type="title"/>
          </p:nvPr>
        </p:nvSpPr>
        <p:spPr>
          <a:xfrm>
            <a:off x="664233" y="247651"/>
            <a:ext cx="9609825" cy="762000"/>
          </a:xfrm>
        </p:spPr>
        <p:txBody>
          <a:bodyPr/>
          <a:lstStyle/>
          <a:p>
            <a:pPr algn="ctr"/>
            <a:r>
              <a:rPr lang="sv-SE" dirty="0"/>
              <a:t>1. En robust organisation</a:t>
            </a:r>
          </a:p>
        </p:txBody>
      </p:sp>
      <p:sp>
        <p:nvSpPr>
          <p:cNvPr id="3" name="Platshållare för innehåll 2">
            <a:extLst>
              <a:ext uri="{FF2B5EF4-FFF2-40B4-BE49-F238E27FC236}">
                <a16:creationId xmlns:a16="http://schemas.microsoft.com/office/drawing/2014/main" id="{C3CEAB43-D5A3-BAAF-8A8D-104853EEE472}"/>
              </a:ext>
            </a:extLst>
          </p:cNvPr>
          <p:cNvSpPr>
            <a:spLocks noGrp="1"/>
          </p:cNvSpPr>
          <p:nvPr>
            <p:ph idx="1"/>
          </p:nvPr>
        </p:nvSpPr>
        <p:spPr>
          <a:xfrm>
            <a:off x="285752" y="1085850"/>
            <a:ext cx="5648323" cy="5147951"/>
          </a:xfrm>
        </p:spPr>
        <p:txBody>
          <a:bodyPr/>
          <a:lstStyle/>
          <a:p>
            <a:pPr marL="30163" indent="0">
              <a:buNone/>
            </a:pPr>
            <a:r>
              <a:rPr lang="sv-SE" sz="2400" b="1" dirty="0">
                <a:solidFill>
                  <a:srgbClr val="C00000"/>
                </a:solidFill>
              </a:rPr>
              <a:t>Kräver struktur, t ex</a:t>
            </a:r>
          </a:p>
          <a:p>
            <a:pPr>
              <a:buClr>
                <a:srgbClr val="C00000"/>
              </a:buClr>
              <a:buFont typeface="Wingdings" panose="05000000000000000000" pitchFamily="2" charset="2"/>
              <a:buChar char="§"/>
            </a:pPr>
            <a:r>
              <a:rPr lang="sv-SE" sz="2400" dirty="0"/>
              <a:t>Reglementen, uppdragsbeskrivningar, arbetsordningar etc.</a:t>
            </a:r>
          </a:p>
          <a:p>
            <a:pPr>
              <a:buClr>
                <a:srgbClr val="C00000"/>
              </a:buClr>
              <a:buFont typeface="Wingdings" panose="05000000000000000000" pitchFamily="2" charset="2"/>
              <a:buChar char="§"/>
            </a:pPr>
            <a:r>
              <a:rPr lang="sv-SE" sz="2400" dirty="0"/>
              <a:t>Styrdokument, som policy och riktlinjer</a:t>
            </a:r>
          </a:p>
          <a:p>
            <a:pPr>
              <a:buClr>
                <a:srgbClr val="C00000"/>
              </a:buClr>
              <a:buFont typeface="Wingdings" panose="05000000000000000000" pitchFamily="2" charset="2"/>
              <a:buChar char="§"/>
            </a:pPr>
            <a:r>
              <a:rPr lang="sv-SE" sz="2400" dirty="0"/>
              <a:t>Process och rutinbeskrivningar</a:t>
            </a:r>
          </a:p>
          <a:p>
            <a:pPr>
              <a:buClr>
                <a:srgbClr val="C00000"/>
              </a:buClr>
              <a:buFont typeface="Wingdings" panose="05000000000000000000" pitchFamily="2" charset="2"/>
              <a:buChar char="§"/>
            </a:pPr>
            <a:r>
              <a:rPr lang="sv-SE" sz="2400" dirty="0"/>
              <a:t>Bokföring, ekonomi och verksamhetssystem</a:t>
            </a:r>
          </a:p>
          <a:p>
            <a:pPr>
              <a:buClr>
                <a:srgbClr val="C00000"/>
              </a:buClr>
              <a:buFont typeface="Wingdings" panose="05000000000000000000" pitchFamily="2" charset="2"/>
              <a:buChar char="§"/>
            </a:pPr>
            <a:r>
              <a:rPr lang="sv-SE" sz="2400" dirty="0"/>
              <a:t>Kvalitetskontroller</a:t>
            </a:r>
          </a:p>
          <a:p>
            <a:pPr>
              <a:buClr>
                <a:srgbClr val="C00000"/>
              </a:buClr>
              <a:buFont typeface="Wingdings" panose="05000000000000000000" pitchFamily="2" charset="2"/>
              <a:buChar char="§"/>
            </a:pPr>
            <a:r>
              <a:rPr lang="sv-SE" sz="2400" dirty="0"/>
              <a:t>Avtal och överenskommelser</a:t>
            </a:r>
          </a:p>
          <a:p>
            <a:pPr>
              <a:buClr>
                <a:srgbClr val="C00000"/>
              </a:buClr>
              <a:buFont typeface="Wingdings" panose="05000000000000000000" pitchFamily="2" charset="2"/>
              <a:buChar char="§"/>
            </a:pPr>
            <a:r>
              <a:rPr lang="sv-SE" sz="2400" dirty="0"/>
              <a:t>Fungerande information och kommunikation</a:t>
            </a:r>
          </a:p>
          <a:p>
            <a:pPr marL="30163" indent="0">
              <a:buNone/>
            </a:pPr>
            <a:endParaRPr lang="sv-SE" dirty="0"/>
          </a:p>
        </p:txBody>
      </p:sp>
      <p:sp>
        <p:nvSpPr>
          <p:cNvPr id="4" name="textruta 3">
            <a:extLst>
              <a:ext uri="{FF2B5EF4-FFF2-40B4-BE49-F238E27FC236}">
                <a16:creationId xmlns:a16="http://schemas.microsoft.com/office/drawing/2014/main" id="{9BCB62D3-F96F-6628-1F7F-59313EBBF916}"/>
              </a:ext>
            </a:extLst>
          </p:cNvPr>
          <p:cNvSpPr txBox="1"/>
          <p:nvPr/>
        </p:nvSpPr>
        <p:spPr>
          <a:xfrm>
            <a:off x="6096000" y="1085850"/>
            <a:ext cx="5648325" cy="3570208"/>
          </a:xfrm>
          <a:prstGeom prst="rect">
            <a:avLst/>
          </a:prstGeom>
          <a:noFill/>
        </p:spPr>
        <p:txBody>
          <a:bodyPr wrap="square" rtlCol="0">
            <a:spAutoFit/>
          </a:bodyPr>
          <a:lstStyle/>
          <a:p>
            <a:pPr marL="30163" indent="0">
              <a:buNone/>
            </a:pPr>
            <a:r>
              <a:rPr lang="sv-SE" sz="2400" b="1" dirty="0">
                <a:solidFill>
                  <a:srgbClr val="C00000"/>
                </a:solidFill>
              </a:rPr>
              <a:t>Kräver kultur, t ex</a:t>
            </a:r>
          </a:p>
          <a:p>
            <a:pPr>
              <a:buClr>
                <a:srgbClr val="C00000"/>
              </a:buClr>
              <a:buFont typeface="Wingdings" panose="05000000000000000000" pitchFamily="2" charset="2"/>
              <a:buChar char="§"/>
            </a:pPr>
            <a:r>
              <a:rPr lang="sv-SE" sz="2400" dirty="0"/>
              <a:t> Värderingar och normer som     förmedlas i ord och handling</a:t>
            </a:r>
          </a:p>
          <a:p>
            <a:pPr>
              <a:buClr>
                <a:srgbClr val="C00000"/>
              </a:buClr>
            </a:pPr>
            <a:endParaRPr lang="sv-SE" sz="2400" dirty="0"/>
          </a:p>
          <a:p>
            <a:pPr>
              <a:buClr>
                <a:srgbClr val="C00000"/>
              </a:buClr>
              <a:buFont typeface="Wingdings" panose="05000000000000000000" pitchFamily="2" charset="2"/>
              <a:buChar char="§"/>
            </a:pPr>
            <a:r>
              <a:rPr lang="sv-SE" sz="2400" dirty="0"/>
              <a:t> Klimat och kanaler som tillåter att vi tar upp brister och problem</a:t>
            </a:r>
          </a:p>
          <a:p>
            <a:pPr>
              <a:buClr>
                <a:srgbClr val="C00000"/>
              </a:buClr>
            </a:pPr>
            <a:endParaRPr lang="sv-SE" sz="800" dirty="0"/>
          </a:p>
          <a:p>
            <a:pPr>
              <a:buClr>
                <a:srgbClr val="C00000"/>
              </a:buClr>
            </a:pPr>
            <a:endParaRPr lang="sv-SE" sz="800" dirty="0"/>
          </a:p>
          <a:p>
            <a:pPr>
              <a:buClr>
                <a:srgbClr val="C00000"/>
              </a:buClr>
              <a:buFont typeface="Wingdings" panose="05000000000000000000" pitchFamily="2" charset="2"/>
              <a:buChar char="§"/>
            </a:pPr>
            <a:r>
              <a:rPr lang="sv-SE" sz="2400" dirty="0"/>
              <a:t> Pågående samtal om förväntningar, värderingar, moral etc.</a:t>
            </a:r>
          </a:p>
          <a:p>
            <a:endParaRPr lang="sv-SE" dirty="0"/>
          </a:p>
        </p:txBody>
      </p:sp>
      <p:pic>
        <p:nvPicPr>
          <p:cNvPr id="5" name="Bildobjekt 4">
            <a:extLst>
              <a:ext uri="{FF2B5EF4-FFF2-40B4-BE49-F238E27FC236}">
                <a16:creationId xmlns:a16="http://schemas.microsoft.com/office/drawing/2014/main" id="{D83C1F95-37DE-2FE0-8211-4239B471AC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10725" y="4552951"/>
            <a:ext cx="2366393" cy="1350308"/>
          </a:xfrm>
          <a:prstGeom prst="rect">
            <a:avLst/>
          </a:prstGeom>
        </p:spPr>
      </p:pic>
      <p:sp>
        <p:nvSpPr>
          <p:cNvPr id="7" name="textruta 6">
            <a:extLst>
              <a:ext uri="{FF2B5EF4-FFF2-40B4-BE49-F238E27FC236}">
                <a16:creationId xmlns:a16="http://schemas.microsoft.com/office/drawing/2014/main" id="{36C8C21A-37C1-A615-6942-C07159569997}"/>
              </a:ext>
            </a:extLst>
          </p:cNvPr>
          <p:cNvSpPr txBox="1"/>
          <p:nvPr/>
        </p:nvSpPr>
        <p:spPr>
          <a:xfrm rot="10800000" flipV="1">
            <a:off x="5257800" y="4921402"/>
            <a:ext cx="4352923" cy="369332"/>
          </a:xfrm>
          <a:prstGeom prst="rect">
            <a:avLst/>
          </a:prstGeom>
          <a:noFill/>
        </p:spPr>
        <p:txBody>
          <a:bodyPr wrap="square">
            <a:spAutoFit/>
          </a:bodyPr>
          <a:lstStyle/>
          <a:p>
            <a:r>
              <a:rPr kumimoji="0" lang="sv-SE" sz="1800" b="1" i="1" u="none" strike="noStrike" kern="1200" cap="none" spc="0" normalizeH="0" baseline="0" noProof="0" dirty="0">
                <a:ln>
                  <a:noFill/>
                </a:ln>
                <a:solidFill>
                  <a:srgbClr val="C00000"/>
                </a:solidFill>
                <a:effectLst/>
                <a:uLnTx/>
                <a:uFillTx/>
                <a:latin typeface="Arial"/>
                <a:ea typeface="+mn-ea"/>
                <a:cs typeface="+mn-cs"/>
              </a:rPr>
              <a:t>Struktur + Kultur = ”tonen på toppen”</a:t>
            </a:r>
            <a:endParaRPr lang="sv-SE" dirty="0"/>
          </a:p>
        </p:txBody>
      </p:sp>
    </p:spTree>
    <p:extLst>
      <p:ext uri="{BB962C8B-B14F-4D97-AF65-F5344CB8AC3E}">
        <p14:creationId xmlns:p14="http://schemas.microsoft.com/office/powerpoint/2010/main" val="1507427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7F4181-3EA7-034E-DF72-DA62A9FFB14A}"/>
              </a:ext>
            </a:extLst>
          </p:cNvPr>
          <p:cNvSpPr>
            <a:spLocks noGrp="1"/>
          </p:cNvSpPr>
          <p:nvPr>
            <p:ph type="title"/>
          </p:nvPr>
        </p:nvSpPr>
        <p:spPr>
          <a:xfrm>
            <a:off x="664233" y="161925"/>
            <a:ext cx="10870542" cy="904875"/>
          </a:xfrm>
        </p:spPr>
        <p:txBody>
          <a:bodyPr/>
          <a:lstStyle/>
          <a:p>
            <a:pPr algn="ctr"/>
            <a:r>
              <a:rPr lang="sv-SE" dirty="0"/>
              <a:t>2. Riskanalyser – En grund för kontroll</a:t>
            </a:r>
          </a:p>
        </p:txBody>
      </p:sp>
      <p:sp>
        <p:nvSpPr>
          <p:cNvPr id="3" name="Platshållare för innehåll 2">
            <a:extLst>
              <a:ext uri="{FF2B5EF4-FFF2-40B4-BE49-F238E27FC236}">
                <a16:creationId xmlns:a16="http://schemas.microsoft.com/office/drawing/2014/main" id="{41BACE6E-D3DF-A776-D0FF-774E2E7A2110}"/>
              </a:ext>
            </a:extLst>
          </p:cNvPr>
          <p:cNvSpPr>
            <a:spLocks noGrp="1"/>
          </p:cNvSpPr>
          <p:nvPr>
            <p:ph idx="1"/>
          </p:nvPr>
        </p:nvSpPr>
        <p:spPr>
          <a:xfrm>
            <a:off x="664232" y="1066800"/>
            <a:ext cx="9609825" cy="5167001"/>
          </a:xfrm>
        </p:spPr>
        <p:txBody>
          <a:bodyPr/>
          <a:lstStyle/>
          <a:p>
            <a:pPr marL="30163" indent="0">
              <a:buNone/>
            </a:pPr>
            <a:r>
              <a:rPr lang="sv-SE" sz="2400" dirty="0"/>
              <a:t>Att göra en riskanalys är ett reflekterande och utredande arbete för att inringa, bedöma och hantera risker. Det bygger på fakta och den kunskap vi har och möjligheten att använda den. En aktiv omvärldsanalys, kompletterande faktainsamling och annan spaning bidrar med bredare kunskap.</a:t>
            </a:r>
          </a:p>
          <a:p>
            <a:pPr marL="30163" indent="0">
              <a:buNone/>
            </a:pPr>
            <a:r>
              <a:rPr lang="sv-SE" sz="2400" b="1" dirty="0">
                <a:solidFill>
                  <a:srgbClr val="C00000"/>
                </a:solidFill>
              </a:rPr>
              <a:t>Vad är en risk? </a:t>
            </a:r>
          </a:p>
          <a:p>
            <a:pPr>
              <a:buClr>
                <a:srgbClr val="C00000"/>
              </a:buClr>
              <a:buFont typeface="Arial" panose="020B0604020202020204" pitchFamily="34" charset="0"/>
              <a:buChar char="•"/>
            </a:pPr>
            <a:r>
              <a:rPr lang="sv-SE" sz="2400" dirty="0"/>
              <a:t>Risker som drivs av yttre omständigheter t ex ändrad lagstiftning</a:t>
            </a:r>
          </a:p>
          <a:p>
            <a:pPr>
              <a:buClr>
                <a:srgbClr val="C00000"/>
              </a:buClr>
              <a:buFont typeface="Arial" panose="020B0604020202020204" pitchFamily="34" charset="0"/>
              <a:buChar char="•"/>
            </a:pPr>
            <a:r>
              <a:rPr lang="sv-SE" sz="2400" dirty="0"/>
              <a:t>Risker inom verksamhetens organisation, ledning och kompetens</a:t>
            </a:r>
          </a:p>
          <a:p>
            <a:pPr>
              <a:buClr>
                <a:srgbClr val="C00000"/>
              </a:buClr>
              <a:buFont typeface="Arial" panose="020B0604020202020204" pitchFamily="34" charset="0"/>
              <a:buChar char="•"/>
            </a:pPr>
            <a:r>
              <a:rPr lang="sv-SE" sz="2400" dirty="0"/>
              <a:t>Risker i verksamhetens processer, rutiner och system</a:t>
            </a:r>
          </a:p>
          <a:p>
            <a:pPr>
              <a:buClr>
                <a:srgbClr val="C00000"/>
              </a:buClr>
              <a:buFont typeface="Arial" panose="020B0604020202020204" pitchFamily="34" charset="0"/>
              <a:buChar char="•"/>
            </a:pPr>
            <a:r>
              <a:rPr lang="sv-SE" sz="2400" dirty="0"/>
              <a:t>Risker i att inte följa lagar, regler och riktlinjer</a:t>
            </a:r>
          </a:p>
        </p:txBody>
      </p:sp>
    </p:spTree>
    <p:extLst>
      <p:ext uri="{BB962C8B-B14F-4D97-AF65-F5344CB8AC3E}">
        <p14:creationId xmlns:p14="http://schemas.microsoft.com/office/powerpoint/2010/main" val="302012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CD579A-2FD3-3552-C291-F4D5AC6832CE}"/>
              </a:ext>
            </a:extLst>
          </p:cNvPr>
          <p:cNvSpPr>
            <a:spLocks noGrp="1"/>
          </p:cNvSpPr>
          <p:nvPr>
            <p:ph type="title"/>
          </p:nvPr>
        </p:nvSpPr>
        <p:spPr>
          <a:xfrm>
            <a:off x="664233" y="200026"/>
            <a:ext cx="10165692" cy="838200"/>
          </a:xfrm>
        </p:spPr>
        <p:txBody>
          <a:bodyPr/>
          <a:lstStyle/>
          <a:p>
            <a:pPr algn="ctr"/>
            <a:r>
              <a:rPr lang="sv-SE" dirty="0"/>
              <a:t>3. Planerade åtgärder och kontroller</a:t>
            </a:r>
          </a:p>
        </p:txBody>
      </p:sp>
      <p:sp>
        <p:nvSpPr>
          <p:cNvPr id="3" name="Platshållare för innehåll 2">
            <a:extLst>
              <a:ext uri="{FF2B5EF4-FFF2-40B4-BE49-F238E27FC236}">
                <a16:creationId xmlns:a16="http://schemas.microsoft.com/office/drawing/2014/main" id="{E0B0083D-1B1C-908D-44AE-DCB2B2CA2FC0}"/>
              </a:ext>
            </a:extLst>
          </p:cNvPr>
          <p:cNvSpPr>
            <a:spLocks noGrp="1"/>
          </p:cNvSpPr>
          <p:nvPr>
            <p:ph idx="1"/>
          </p:nvPr>
        </p:nvSpPr>
        <p:spPr>
          <a:xfrm>
            <a:off x="664232" y="1295400"/>
            <a:ext cx="4450693" cy="4938401"/>
          </a:xfrm>
        </p:spPr>
        <p:txBody>
          <a:bodyPr/>
          <a:lstStyle/>
          <a:p>
            <a:pPr marL="30163" indent="0">
              <a:buNone/>
            </a:pPr>
            <a:r>
              <a:rPr lang="sv-SE" sz="2400" dirty="0"/>
              <a:t>Utifrån riskanalysen prioriteras och bestäms vilka åtgärder som ska vidtas och uppföljande kontroller som ska göras. När detta dokumenteras brukar man säga att man upprättat en intern kontrollplan</a:t>
            </a:r>
          </a:p>
          <a:p>
            <a:pPr marL="30163" indent="0">
              <a:buNone/>
            </a:pPr>
            <a:endParaRPr lang="sv-SE" dirty="0"/>
          </a:p>
        </p:txBody>
      </p:sp>
      <p:pic>
        <p:nvPicPr>
          <p:cNvPr id="4" name="Platshållare för innehåll 4">
            <a:extLst>
              <a:ext uri="{FF2B5EF4-FFF2-40B4-BE49-F238E27FC236}">
                <a16:creationId xmlns:a16="http://schemas.microsoft.com/office/drawing/2014/main" id="{49882925-5622-9869-0D86-AA4466CBF1D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842187" y="2494800"/>
            <a:ext cx="4714875" cy="3152833"/>
          </a:xfrm>
          <a:prstGeom prst="rect">
            <a:avLst/>
          </a:prstGeom>
        </p:spPr>
      </p:pic>
    </p:spTree>
    <p:extLst>
      <p:ext uri="{BB962C8B-B14F-4D97-AF65-F5344CB8AC3E}">
        <p14:creationId xmlns:p14="http://schemas.microsoft.com/office/powerpoint/2010/main" val="101980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7733C7-2F97-93F0-C176-59C25044AC77}"/>
              </a:ext>
            </a:extLst>
          </p:cNvPr>
          <p:cNvSpPr>
            <a:spLocks noGrp="1"/>
          </p:cNvSpPr>
          <p:nvPr>
            <p:ph type="title"/>
          </p:nvPr>
        </p:nvSpPr>
        <p:spPr>
          <a:xfrm>
            <a:off x="664233" y="238126"/>
            <a:ext cx="9609825" cy="1047750"/>
          </a:xfrm>
        </p:spPr>
        <p:txBody>
          <a:bodyPr/>
          <a:lstStyle/>
          <a:p>
            <a:pPr algn="ctr"/>
            <a:r>
              <a:rPr lang="sv-SE"/>
              <a:t>4. Uppföljning</a:t>
            </a:r>
            <a:endParaRPr lang="sv-SE" dirty="0"/>
          </a:p>
        </p:txBody>
      </p:sp>
      <p:sp>
        <p:nvSpPr>
          <p:cNvPr id="3" name="Platshållare för innehåll 2">
            <a:extLst>
              <a:ext uri="{FF2B5EF4-FFF2-40B4-BE49-F238E27FC236}">
                <a16:creationId xmlns:a16="http://schemas.microsoft.com/office/drawing/2014/main" id="{2BD09AED-30D6-739B-677A-AD77BE6EB1AF}"/>
              </a:ext>
            </a:extLst>
          </p:cNvPr>
          <p:cNvSpPr>
            <a:spLocks noGrp="1"/>
          </p:cNvSpPr>
          <p:nvPr>
            <p:ph idx="1"/>
          </p:nvPr>
        </p:nvSpPr>
        <p:spPr>
          <a:xfrm>
            <a:off x="664232" y="1285876"/>
            <a:ext cx="9609825" cy="4947925"/>
          </a:xfrm>
        </p:spPr>
        <p:txBody>
          <a:bodyPr/>
          <a:lstStyle/>
          <a:p>
            <a:pPr>
              <a:buClr>
                <a:srgbClr val="C00000"/>
              </a:buClr>
              <a:buFont typeface="Wingdings" panose="05000000000000000000" pitchFamily="2" charset="2"/>
              <a:buChar char="§"/>
            </a:pPr>
            <a:r>
              <a:rPr lang="sv-SE" sz="2400" dirty="0"/>
              <a:t>Den interna kontrollen behöver följas upp och analyseras, ofta med interna kontrollplaner. Resultatet återkopplas till ansvarig nämnd. </a:t>
            </a:r>
          </a:p>
          <a:p>
            <a:pPr>
              <a:buClr>
                <a:srgbClr val="C00000"/>
              </a:buClr>
              <a:buFont typeface="Wingdings" panose="05000000000000000000" pitchFamily="2" charset="2"/>
              <a:buChar char="§"/>
            </a:pPr>
            <a:r>
              <a:rPr lang="sv-SE" sz="2400" dirty="0"/>
              <a:t>Nämnderna kan bedöma och rapportera den interna kontrollen i verksamhetsberättelsen.</a:t>
            </a:r>
          </a:p>
          <a:p>
            <a:pPr>
              <a:buClr>
                <a:srgbClr val="C00000"/>
              </a:buClr>
              <a:buFont typeface="Wingdings" panose="05000000000000000000" pitchFamily="2" charset="2"/>
              <a:buChar char="§"/>
            </a:pPr>
            <a:r>
              <a:rPr lang="sv-SE" sz="2400" dirty="0"/>
              <a:t>Nämndernas bedömningar kan sedan läggas till grund för en samlad bedömning som kommun- eller regionstyrelsen gör i årsredovisningen.</a:t>
            </a:r>
          </a:p>
          <a:p>
            <a:pPr marL="30163" indent="0">
              <a:buNone/>
            </a:pPr>
            <a:endParaRPr lang="sv-SE" dirty="0"/>
          </a:p>
          <a:p>
            <a:pPr marL="30163" indent="0">
              <a:buNone/>
            </a:pPr>
            <a:r>
              <a:rPr lang="sv-SE" sz="1800" dirty="0">
                <a:highlight>
                  <a:srgbClr val="FFFF00"/>
                </a:highlight>
              </a:rPr>
              <a:t>Det finns inte ett formellt krav på att arbeta med interna kontrollplaner. Men verktyget har blivit etablerat som arbetsmetod. En kontrollplan hjälper till att ”ha koll på kollen”</a:t>
            </a:r>
          </a:p>
          <a:p>
            <a:pPr marL="30163" indent="0">
              <a:buNone/>
            </a:pPr>
            <a:endParaRPr lang="sv-SE" dirty="0"/>
          </a:p>
        </p:txBody>
      </p:sp>
    </p:spTree>
    <p:extLst>
      <p:ext uri="{BB962C8B-B14F-4D97-AF65-F5344CB8AC3E}">
        <p14:creationId xmlns:p14="http://schemas.microsoft.com/office/powerpoint/2010/main" val="374626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875DB7-1514-4C4D-B931-224B803191BA}"/>
              </a:ext>
            </a:extLst>
          </p:cNvPr>
          <p:cNvSpPr>
            <a:spLocks noGrp="1"/>
          </p:cNvSpPr>
          <p:nvPr>
            <p:ph type="title"/>
          </p:nvPr>
        </p:nvSpPr>
        <p:spPr>
          <a:xfrm>
            <a:off x="664233" y="457200"/>
            <a:ext cx="9609825" cy="962025"/>
          </a:xfrm>
        </p:spPr>
        <p:txBody>
          <a:bodyPr/>
          <a:lstStyle/>
          <a:p>
            <a:pPr algn="ctr"/>
            <a:r>
              <a:rPr lang="sv-SE" dirty="0"/>
              <a:t>Intern kontroll</a:t>
            </a:r>
          </a:p>
        </p:txBody>
      </p:sp>
      <p:sp>
        <p:nvSpPr>
          <p:cNvPr id="3" name="Platshållare för innehåll 2">
            <a:extLst>
              <a:ext uri="{FF2B5EF4-FFF2-40B4-BE49-F238E27FC236}">
                <a16:creationId xmlns:a16="http://schemas.microsoft.com/office/drawing/2014/main" id="{7E51F1C3-7629-48F6-86E2-69DB5574D778}"/>
              </a:ext>
            </a:extLst>
          </p:cNvPr>
          <p:cNvSpPr>
            <a:spLocks noGrp="1"/>
          </p:cNvSpPr>
          <p:nvPr>
            <p:ph idx="1"/>
          </p:nvPr>
        </p:nvSpPr>
        <p:spPr>
          <a:xfrm>
            <a:off x="664232" y="1847850"/>
            <a:ext cx="9609825" cy="4385951"/>
          </a:xfrm>
        </p:spPr>
        <p:txBody>
          <a:bodyPr/>
          <a:lstStyle/>
          <a:p>
            <a:pPr marL="30163" indent="0">
              <a:buNone/>
            </a:pPr>
            <a:r>
              <a:rPr lang="sv-SE" sz="2400" b="1" dirty="0">
                <a:solidFill>
                  <a:srgbClr val="C00000"/>
                </a:solidFill>
              </a:rPr>
              <a:t>Intern kontroll bidrar till</a:t>
            </a:r>
          </a:p>
          <a:p>
            <a:pPr marL="30163" indent="0">
              <a:buNone/>
            </a:pPr>
            <a:endParaRPr lang="sv-SE" sz="2400" dirty="0"/>
          </a:p>
          <a:p>
            <a:pPr>
              <a:buClr>
                <a:srgbClr val="C00000"/>
              </a:buClr>
              <a:buFont typeface="Wingdings" panose="05000000000000000000" pitchFamily="2" charset="2"/>
              <a:buChar char="§"/>
            </a:pPr>
            <a:r>
              <a:rPr lang="sv-SE" sz="2400" dirty="0"/>
              <a:t>att verksamheten når sina mål – med effektivitet, säkerhet och stabilitet</a:t>
            </a:r>
          </a:p>
          <a:p>
            <a:pPr>
              <a:buClr>
                <a:srgbClr val="C00000"/>
              </a:buClr>
              <a:buFont typeface="Wingdings" panose="05000000000000000000" pitchFamily="2" charset="2"/>
              <a:buChar char="§"/>
            </a:pPr>
            <a:r>
              <a:rPr lang="sv-SE" sz="2400" dirty="0"/>
              <a:t>att informationen och rapporteringen om verksamheten och ekonomin är tillförlitlig och rättvisande</a:t>
            </a:r>
          </a:p>
          <a:p>
            <a:pPr>
              <a:buClr>
                <a:srgbClr val="C00000"/>
              </a:buClr>
              <a:buFont typeface="Wingdings" panose="05000000000000000000" pitchFamily="2" charset="2"/>
              <a:buChar char="§"/>
            </a:pPr>
            <a:r>
              <a:rPr lang="sv-SE" sz="2400" dirty="0"/>
              <a:t>att verksamheten efterlever lagar, regler, avtal mm</a:t>
            </a:r>
          </a:p>
          <a:p>
            <a:pPr marL="30163" indent="0">
              <a:buNone/>
            </a:pPr>
            <a:endParaRPr lang="sv-SE" dirty="0"/>
          </a:p>
        </p:txBody>
      </p:sp>
    </p:spTree>
    <p:extLst>
      <p:ext uri="{BB962C8B-B14F-4D97-AF65-F5344CB8AC3E}">
        <p14:creationId xmlns:p14="http://schemas.microsoft.com/office/powerpoint/2010/main" val="887878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944378-6892-C7EE-14A1-A2F9586DC8A0}"/>
              </a:ext>
            </a:extLst>
          </p:cNvPr>
          <p:cNvSpPr>
            <a:spLocks noGrp="1"/>
          </p:cNvSpPr>
          <p:nvPr>
            <p:ph type="title"/>
          </p:nvPr>
        </p:nvSpPr>
        <p:spPr>
          <a:xfrm>
            <a:off x="664233" y="209550"/>
            <a:ext cx="9609825" cy="771525"/>
          </a:xfrm>
        </p:spPr>
        <p:txBody>
          <a:bodyPr/>
          <a:lstStyle/>
          <a:p>
            <a:pPr algn="ctr"/>
            <a:r>
              <a:rPr lang="sv-SE" dirty="0"/>
              <a:t>Hur kommer vi igång?</a:t>
            </a:r>
          </a:p>
        </p:txBody>
      </p:sp>
      <p:sp>
        <p:nvSpPr>
          <p:cNvPr id="3" name="Platshållare för innehåll 2">
            <a:extLst>
              <a:ext uri="{FF2B5EF4-FFF2-40B4-BE49-F238E27FC236}">
                <a16:creationId xmlns:a16="http://schemas.microsoft.com/office/drawing/2014/main" id="{B76EDA2B-D5B7-C9BE-17F7-20AF1D8A5062}"/>
              </a:ext>
            </a:extLst>
          </p:cNvPr>
          <p:cNvSpPr>
            <a:spLocks noGrp="1"/>
          </p:cNvSpPr>
          <p:nvPr>
            <p:ph idx="1"/>
          </p:nvPr>
        </p:nvSpPr>
        <p:spPr>
          <a:xfrm>
            <a:off x="664232" y="1114425"/>
            <a:ext cx="6641443" cy="5119376"/>
          </a:xfrm>
        </p:spPr>
        <p:txBody>
          <a:bodyPr/>
          <a:lstStyle/>
          <a:p>
            <a:pPr marL="30163" indent="0">
              <a:buNone/>
            </a:pPr>
            <a:r>
              <a:rPr lang="sv-SE" dirty="0"/>
              <a:t>Några framgångsfaktorer</a:t>
            </a:r>
          </a:p>
          <a:p>
            <a:pPr>
              <a:buClr>
                <a:srgbClr val="FF0000"/>
              </a:buClr>
              <a:buFont typeface="Wingdings" panose="05000000000000000000" pitchFamily="2" charset="2"/>
              <a:buChar char="§"/>
            </a:pPr>
            <a:r>
              <a:rPr lang="sv-SE" sz="2400" dirty="0"/>
              <a:t>Gemensam syn på vilken ordning som gäller</a:t>
            </a:r>
          </a:p>
          <a:p>
            <a:pPr>
              <a:buClr>
                <a:srgbClr val="FF0000"/>
              </a:buClr>
              <a:buFont typeface="Wingdings" panose="05000000000000000000" pitchFamily="2" charset="2"/>
              <a:buChar char="§"/>
            </a:pPr>
            <a:r>
              <a:rPr lang="sv-SE" sz="2400" dirty="0"/>
              <a:t>Tydligt budskap och agerande från ledningen</a:t>
            </a:r>
          </a:p>
          <a:p>
            <a:pPr>
              <a:buClr>
                <a:srgbClr val="FF0000"/>
              </a:buClr>
              <a:buFont typeface="Wingdings" panose="05000000000000000000" pitchFamily="2" charset="2"/>
              <a:buChar char="§"/>
            </a:pPr>
            <a:r>
              <a:rPr lang="sv-SE" sz="2400" dirty="0"/>
              <a:t>Intern kontroll integreras i styrningen</a:t>
            </a:r>
          </a:p>
          <a:p>
            <a:pPr>
              <a:buClr>
                <a:srgbClr val="FF0000"/>
              </a:buClr>
              <a:buFont typeface="Wingdings" panose="05000000000000000000" pitchFamily="2" charset="2"/>
              <a:buChar char="§"/>
            </a:pPr>
            <a:r>
              <a:rPr lang="sv-SE" sz="2400" dirty="0"/>
              <a:t>Nätverkande ger stöd och energi</a:t>
            </a:r>
          </a:p>
          <a:p>
            <a:pPr>
              <a:buClr>
                <a:srgbClr val="FF0000"/>
              </a:buClr>
              <a:buFont typeface="Wingdings" panose="05000000000000000000" pitchFamily="2" charset="2"/>
              <a:buChar char="§"/>
            </a:pPr>
            <a:r>
              <a:rPr lang="sv-SE" sz="2400" dirty="0"/>
              <a:t>Aktiv och involverad politik</a:t>
            </a:r>
          </a:p>
          <a:p>
            <a:pPr>
              <a:buClr>
                <a:srgbClr val="FF0000"/>
              </a:buClr>
              <a:buFont typeface="Wingdings" panose="05000000000000000000" pitchFamily="2" charset="2"/>
              <a:buChar char="§"/>
            </a:pPr>
            <a:r>
              <a:rPr lang="sv-SE" sz="2400" dirty="0"/>
              <a:t>Prioritera riskanalyserna och gör arbetet konkret</a:t>
            </a:r>
          </a:p>
          <a:p>
            <a:pPr>
              <a:buClr>
                <a:srgbClr val="FF0000"/>
              </a:buClr>
              <a:buFont typeface="Wingdings" panose="05000000000000000000" pitchFamily="2" charset="2"/>
              <a:buChar char="§"/>
            </a:pPr>
            <a:r>
              <a:rPr lang="sv-SE" sz="2400" dirty="0"/>
              <a:t>Pröva och utveckla, invänta inte den optimala organisationen</a:t>
            </a:r>
          </a:p>
          <a:p>
            <a:pPr marL="30163" indent="0">
              <a:buNone/>
            </a:pPr>
            <a:endParaRPr lang="sv-SE" dirty="0"/>
          </a:p>
        </p:txBody>
      </p:sp>
      <p:pic>
        <p:nvPicPr>
          <p:cNvPr id="4" name="Platshållare för innehåll 4">
            <a:extLst>
              <a:ext uri="{FF2B5EF4-FFF2-40B4-BE49-F238E27FC236}">
                <a16:creationId xmlns:a16="http://schemas.microsoft.com/office/drawing/2014/main" id="{DAD9CBCC-BAD9-5653-C520-7AF491E7BF6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8869" b="16529"/>
          <a:stretch/>
        </p:blipFill>
        <p:spPr>
          <a:xfrm>
            <a:off x="7486650" y="1657350"/>
            <a:ext cx="4041118" cy="3931023"/>
          </a:xfrm>
          <a:prstGeom prst="rect">
            <a:avLst/>
          </a:prstGeom>
        </p:spPr>
      </p:pic>
    </p:spTree>
    <p:extLst>
      <p:ext uri="{BB962C8B-B14F-4D97-AF65-F5344CB8AC3E}">
        <p14:creationId xmlns:p14="http://schemas.microsoft.com/office/powerpoint/2010/main" val="4085955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638C4B-C191-42A1-BBA1-0B796F511D13}"/>
              </a:ext>
            </a:extLst>
          </p:cNvPr>
          <p:cNvSpPr>
            <a:spLocks noGrp="1"/>
          </p:cNvSpPr>
          <p:nvPr>
            <p:ph type="title"/>
          </p:nvPr>
        </p:nvSpPr>
        <p:spPr>
          <a:xfrm>
            <a:off x="664233" y="476250"/>
            <a:ext cx="9609825" cy="1047750"/>
          </a:xfrm>
        </p:spPr>
        <p:txBody>
          <a:bodyPr/>
          <a:lstStyle/>
          <a:p>
            <a:pPr algn="ctr"/>
            <a:r>
              <a:rPr lang="sv-SE" dirty="0"/>
              <a:t>Mer om syfte, innehåll och värde…</a:t>
            </a:r>
          </a:p>
        </p:txBody>
      </p:sp>
      <p:sp>
        <p:nvSpPr>
          <p:cNvPr id="3" name="Platshållare för innehåll 2">
            <a:extLst>
              <a:ext uri="{FF2B5EF4-FFF2-40B4-BE49-F238E27FC236}">
                <a16:creationId xmlns:a16="http://schemas.microsoft.com/office/drawing/2014/main" id="{5D84FB9E-DC96-453B-BC7D-26B05BFE7F1F}"/>
              </a:ext>
            </a:extLst>
          </p:cNvPr>
          <p:cNvSpPr>
            <a:spLocks noGrp="1"/>
          </p:cNvSpPr>
          <p:nvPr>
            <p:ph idx="1"/>
          </p:nvPr>
        </p:nvSpPr>
        <p:spPr>
          <a:xfrm>
            <a:off x="664232" y="1743075"/>
            <a:ext cx="9609825" cy="4490726"/>
          </a:xfrm>
        </p:spPr>
        <p:txBody>
          <a:bodyPr/>
          <a:lstStyle/>
          <a:p>
            <a:pPr>
              <a:buClr>
                <a:srgbClr val="C00000"/>
              </a:buClr>
              <a:buFont typeface="Wingdings" panose="05000000000000000000" pitchFamily="2" charset="2"/>
              <a:buChar char="§"/>
            </a:pPr>
            <a:r>
              <a:rPr lang="sv-SE" sz="2400" dirty="0"/>
              <a:t>Förebygger, upptäcker och åtgärdar fel och brister.</a:t>
            </a:r>
          </a:p>
          <a:p>
            <a:pPr>
              <a:buClr>
                <a:srgbClr val="C00000"/>
              </a:buClr>
              <a:buFont typeface="Wingdings" panose="05000000000000000000" pitchFamily="2" charset="2"/>
              <a:buChar char="§"/>
            </a:pPr>
            <a:r>
              <a:rPr lang="sv-SE" sz="2400" dirty="0"/>
              <a:t>Bygger medvetenhet om att värna och vårda en stabil, öppen och rättssäker verksamhet.</a:t>
            </a:r>
          </a:p>
          <a:p>
            <a:pPr>
              <a:buClr>
                <a:srgbClr val="C00000"/>
              </a:buClr>
              <a:buFont typeface="Wingdings" panose="05000000000000000000" pitchFamily="2" charset="2"/>
              <a:buChar char="§"/>
            </a:pPr>
            <a:r>
              <a:rPr lang="sv-SE" sz="2400" dirty="0"/>
              <a:t>Strukturer, system och processer för tydlighet och ordning.</a:t>
            </a:r>
          </a:p>
          <a:p>
            <a:pPr>
              <a:buClr>
                <a:srgbClr val="C00000"/>
              </a:buClr>
              <a:buFont typeface="Wingdings" panose="05000000000000000000" pitchFamily="2" charset="2"/>
              <a:buChar char="§"/>
            </a:pPr>
            <a:r>
              <a:rPr lang="sv-SE" sz="2400" dirty="0"/>
              <a:t>Ingår i styrningen och är en del i ledningssystemet.</a:t>
            </a:r>
          </a:p>
          <a:p>
            <a:pPr>
              <a:buClr>
                <a:srgbClr val="C00000"/>
              </a:buClr>
              <a:buFont typeface="Wingdings" panose="05000000000000000000" pitchFamily="2" charset="2"/>
              <a:buChar char="§"/>
            </a:pPr>
            <a:r>
              <a:rPr lang="sv-SE" sz="2400" dirty="0"/>
              <a:t>Skyddar organisationen från risker, förluster, bedrägerier, misstankar och skador.</a:t>
            </a:r>
          </a:p>
          <a:p>
            <a:pPr>
              <a:buClr>
                <a:srgbClr val="C00000"/>
              </a:buClr>
              <a:buFont typeface="Wingdings" panose="05000000000000000000" pitchFamily="2" charset="2"/>
              <a:buChar char="§"/>
            </a:pPr>
            <a:r>
              <a:rPr lang="sv-SE" sz="2400" dirty="0"/>
              <a:t>Bygger och stödjer trygghet och tillit, ordning och reda, förtroende och utveckling!</a:t>
            </a:r>
          </a:p>
          <a:p>
            <a:pPr marL="30163" indent="0">
              <a:buNone/>
            </a:pPr>
            <a:endParaRPr lang="sv-SE" dirty="0"/>
          </a:p>
        </p:txBody>
      </p:sp>
    </p:spTree>
    <p:extLst>
      <p:ext uri="{BB962C8B-B14F-4D97-AF65-F5344CB8AC3E}">
        <p14:creationId xmlns:p14="http://schemas.microsoft.com/office/powerpoint/2010/main" val="323934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CF5B2B-3A0D-8068-0B52-89DE12A2009D}"/>
              </a:ext>
            </a:extLst>
          </p:cNvPr>
          <p:cNvSpPr>
            <a:spLocks noGrp="1"/>
          </p:cNvSpPr>
          <p:nvPr>
            <p:ph type="title"/>
          </p:nvPr>
        </p:nvSpPr>
        <p:spPr>
          <a:xfrm>
            <a:off x="664233" y="352426"/>
            <a:ext cx="9609825" cy="1066800"/>
          </a:xfrm>
        </p:spPr>
        <p:txBody>
          <a:bodyPr/>
          <a:lstStyle/>
          <a:p>
            <a:pPr algn="ctr"/>
            <a:r>
              <a:rPr lang="sv-SE" dirty="0"/>
              <a:t>Syfte, innehåll och värde </a:t>
            </a:r>
          </a:p>
        </p:txBody>
      </p:sp>
      <p:sp>
        <p:nvSpPr>
          <p:cNvPr id="3" name="Platshållare för innehåll 2">
            <a:extLst>
              <a:ext uri="{FF2B5EF4-FFF2-40B4-BE49-F238E27FC236}">
                <a16:creationId xmlns:a16="http://schemas.microsoft.com/office/drawing/2014/main" id="{D8132563-2EC0-75EC-46A9-A38F90BA6E20}"/>
              </a:ext>
            </a:extLst>
          </p:cNvPr>
          <p:cNvSpPr>
            <a:spLocks noGrp="1"/>
          </p:cNvSpPr>
          <p:nvPr>
            <p:ph idx="1"/>
          </p:nvPr>
        </p:nvSpPr>
        <p:spPr>
          <a:xfrm>
            <a:off x="664232" y="1419226"/>
            <a:ext cx="9609825" cy="4814575"/>
          </a:xfrm>
        </p:spPr>
        <p:txBody>
          <a:bodyPr/>
          <a:lstStyle/>
          <a:p>
            <a:pPr marL="30163" indent="0">
              <a:buNone/>
            </a:pPr>
            <a:r>
              <a:rPr lang="sv-SE" sz="2400" dirty="0">
                <a:solidFill>
                  <a:srgbClr val="FF0000"/>
                </a:solidFill>
              </a:rPr>
              <a:t>Intern kontroll bidrar till</a:t>
            </a:r>
          </a:p>
          <a:p>
            <a:pPr marL="30163" indent="0">
              <a:buNone/>
            </a:pPr>
            <a:endParaRPr lang="sv-SE" sz="2400" dirty="0"/>
          </a:p>
          <a:p>
            <a:pPr>
              <a:buClr>
                <a:srgbClr val="FF0000"/>
              </a:buClr>
              <a:buFont typeface="Wingdings" panose="05000000000000000000" pitchFamily="2" charset="2"/>
              <a:buChar char="§"/>
            </a:pPr>
            <a:r>
              <a:rPr lang="sv-SE" sz="2400" dirty="0"/>
              <a:t>att verksamheten når sina mål – med effektivitet, säkerhet och stabilitet</a:t>
            </a:r>
          </a:p>
          <a:p>
            <a:pPr>
              <a:buClr>
                <a:srgbClr val="FF0000"/>
              </a:buClr>
              <a:buFont typeface="Wingdings" panose="05000000000000000000" pitchFamily="2" charset="2"/>
              <a:buChar char="§"/>
            </a:pPr>
            <a:r>
              <a:rPr lang="sv-SE" sz="2400" dirty="0"/>
              <a:t>att informationen och rapporteringen om verksamheten och ekonomin är tillförlitlig och rättvisande</a:t>
            </a:r>
          </a:p>
          <a:p>
            <a:pPr>
              <a:buClr>
                <a:srgbClr val="FF0000"/>
              </a:buClr>
              <a:buFont typeface="Wingdings" panose="05000000000000000000" pitchFamily="2" charset="2"/>
              <a:buChar char="§"/>
            </a:pPr>
            <a:r>
              <a:rPr lang="sv-SE" sz="2400" dirty="0"/>
              <a:t>att verksamheten efterlever lagar, regler, avtal mm</a:t>
            </a:r>
          </a:p>
          <a:p>
            <a:pPr marL="30163" indent="0">
              <a:buNone/>
            </a:pPr>
            <a:endParaRPr lang="sv-SE" dirty="0"/>
          </a:p>
        </p:txBody>
      </p:sp>
    </p:spTree>
    <p:extLst>
      <p:ext uri="{BB962C8B-B14F-4D97-AF65-F5344CB8AC3E}">
        <p14:creationId xmlns:p14="http://schemas.microsoft.com/office/powerpoint/2010/main" val="3833200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C2B08C-8847-B8AC-1617-7C8250355C27}"/>
              </a:ext>
            </a:extLst>
          </p:cNvPr>
          <p:cNvSpPr>
            <a:spLocks noGrp="1"/>
          </p:cNvSpPr>
          <p:nvPr>
            <p:ph type="title"/>
          </p:nvPr>
        </p:nvSpPr>
        <p:spPr>
          <a:xfrm>
            <a:off x="664233" y="428625"/>
            <a:ext cx="9609825" cy="1057275"/>
          </a:xfrm>
        </p:spPr>
        <p:txBody>
          <a:bodyPr/>
          <a:lstStyle/>
          <a:p>
            <a:pPr algn="ctr"/>
            <a:r>
              <a:rPr lang="sv-SE" dirty="0"/>
              <a:t>Vad är det inte?</a:t>
            </a:r>
          </a:p>
        </p:txBody>
      </p:sp>
      <p:sp>
        <p:nvSpPr>
          <p:cNvPr id="3" name="Platshållare för innehåll 2">
            <a:extLst>
              <a:ext uri="{FF2B5EF4-FFF2-40B4-BE49-F238E27FC236}">
                <a16:creationId xmlns:a16="http://schemas.microsoft.com/office/drawing/2014/main" id="{9B9E7835-C6A3-8C12-1832-031F9694818D}"/>
              </a:ext>
            </a:extLst>
          </p:cNvPr>
          <p:cNvSpPr>
            <a:spLocks noGrp="1"/>
          </p:cNvSpPr>
          <p:nvPr>
            <p:ph idx="1"/>
          </p:nvPr>
        </p:nvSpPr>
        <p:spPr>
          <a:xfrm>
            <a:off x="664232" y="1828800"/>
            <a:ext cx="9609825" cy="4405001"/>
          </a:xfrm>
        </p:spPr>
        <p:txBody>
          <a:bodyPr/>
          <a:lstStyle/>
          <a:p>
            <a:pPr>
              <a:buClr>
                <a:srgbClr val="C00000"/>
              </a:buClr>
              <a:buFont typeface="Wingdings" panose="05000000000000000000" pitchFamily="2" charset="2"/>
              <a:buChar char="§"/>
            </a:pPr>
            <a:r>
              <a:rPr lang="sv-SE" sz="2400" dirty="0"/>
              <a:t>Inte sunt förnuft eller ordning och reda i största allmänhet</a:t>
            </a:r>
          </a:p>
          <a:p>
            <a:pPr>
              <a:buClr>
                <a:srgbClr val="C00000"/>
              </a:buClr>
              <a:buFont typeface="Wingdings" panose="05000000000000000000" pitchFamily="2" charset="2"/>
              <a:buChar char="§"/>
            </a:pPr>
            <a:r>
              <a:rPr lang="sv-SE" sz="2400" dirty="0"/>
              <a:t>Inte inspektion eller tillsyn som någon annan utför, t ex statlig myndighet</a:t>
            </a:r>
          </a:p>
          <a:p>
            <a:pPr>
              <a:buClr>
                <a:srgbClr val="C00000"/>
              </a:buClr>
              <a:buFont typeface="Wingdings" panose="05000000000000000000" pitchFamily="2" charset="2"/>
              <a:buChar char="§"/>
            </a:pPr>
            <a:r>
              <a:rPr lang="sv-SE" sz="2400" dirty="0"/>
              <a:t>Inte revision som utförs av förtroendevalda revisorer biträdda av yrkesrevisorer</a:t>
            </a:r>
          </a:p>
          <a:p>
            <a:pPr>
              <a:buClr>
                <a:srgbClr val="C00000"/>
              </a:buClr>
              <a:buFont typeface="Wingdings" panose="05000000000000000000" pitchFamily="2" charset="2"/>
              <a:buChar char="§"/>
            </a:pPr>
            <a:r>
              <a:rPr lang="sv-SE" sz="2400" dirty="0"/>
              <a:t>Inte styrning, kvalitetssäkring och förbättringsarbete i största allmänhet</a:t>
            </a:r>
          </a:p>
          <a:p>
            <a:pPr marL="30163" indent="0">
              <a:buNone/>
            </a:pPr>
            <a:endParaRPr lang="sv-SE" dirty="0"/>
          </a:p>
        </p:txBody>
      </p:sp>
    </p:spTree>
    <p:extLst>
      <p:ext uri="{BB962C8B-B14F-4D97-AF65-F5344CB8AC3E}">
        <p14:creationId xmlns:p14="http://schemas.microsoft.com/office/powerpoint/2010/main" val="1622223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8E38E4-7608-FEAC-E6F0-AC04449C7F18}"/>
              </a:ext>
            </a:extLst>
          </p:cNvPr>
          <p:cNvSpPr>
            <a:spLocks noGrp="1"/>
          </p:cNvSpPr>
          <p:nvPr>
            <p:ph type="title"/>
          </p:nvPr>
        </p:nvSpPr>
        <p:spPr>
          <a:xfrm>
            <a:off x="664233" y="352426"/>
            <a:ext cx="9609825" cy="1066800"/>
          </a:xfrm>
        </p:spPr>
        <p:txBody>
          <a:bodyPr/>
          <a:lstStyle/>
          <a:p>
            <a:pPr algn="ctr"/>
            <a:r>
              <a:rPr lang="sv-SE" dirty="0"/>
              <a:t>Måste man ha en intern kontroll?</a:t>
            </a:r>
          </a:p>
        </p:txBody>
      </p:sp>
      <p:sp>
        <p:nvSpPr>
          <p:cNvPr id="3" name="Platshållare för innehåll 2">
            <a:extLst>
              <a:ext uri="{FF2B5EF4-FFF2-40B4-BE49-F238E27FC236}">
                <a16:creationId xmlns:a16="http://schemas.microsoft.com/office/drawing/2014/main" id="{AF5BD3D0-9E7D-D013-FE40-7F088A399ACD}"/>
              </a:ext>
            </a:extLst>
          </p:cNvPr>
          <p:cNvSpPr>
            <a:spLocks noGrp="1"/>
          </p:cNvSpPr>
          <p:nvPr>
            <p:ph idx="1"/>
          </p:nvPr>
        </p:nvSpPr>
        <p:spPr>
          <a:xfrm>
            <a:off x="664233" y="1266826"/>
            <a:ext cx="5155542" cy="4966976"/>
          </a:xfrm>
        </p:spPr>
        <p:txBody>
          <a:bodyPr/>
          <a:lstStyle/>
          <a:p>
            <a:pPr marL="30163" indent="0">
              <a:buNone/>
            </a:pPr>
            <a:r>
              <a:rPr lang="sv-SE" sz="2400" b="1" dirty="0">
                <a:solidFill>
                  <a:srgbClr val="C00000"/>
                </a:solidFill>
              </a:rPr>
              <a:t>Kommunallagen ställer krav</a:t>
            </a:r>
          </a:p>
          <a:p>
            <a:pPr marL="30163" indent="0">
              <a:buNone/>
            </a:pPr>
            <a:endParaRPr lang="sv-SE" sz="2400" dirty="0"/>
          </a:p>
          <a:p>
            <a:pPr marL="30163" indent="0">
              <a:buNone/>
            </a:pPr>
            <a:r>
              <a:rPr lang="sv-SE" sz="2000" i="1" dirty="0"/>
              <a:t>”Syftet med den interna kontrollen är att säkra en effektiv förvaltning och att undvika att det begås allvarliga fel. En god intern kontroll skall således bidra till att ändamålsenligheten i verksamheten stärks och att den bedrivs effektivt och säker med medborgarnas bästa för ögonen</a:t>
            </a:r>
          </a:p>
          <a:p>
            <a:pPr marL="30163" indent="0">
              <a:buNone/>
            </a:pPr>
            <a:endParaRPr lang="sv-SE" sz="2000" i="1" dirty="0"/>
          </a:p>
          <a:p>
            <a:pPr marL="30163" indent="0">
              <a:buNone/>
            </a:pPr>
            <a:endParaRPr lang="sv-SE" sz="2000" i="1" dirty="0"/>
          </a:p>
          <a:p>
            <a:pPr marL="30163" indent="0">
              <a:buNone/>
            </a:pPr>
            <a:endParaRPr lang="sv-SE" sz="2000" i="1" dirty="0"/>
          </a:p>
          <a:p>
            <a:pPr marL="30163" indent="0">
              <a:buNone/>
            </a:pPr>
            <a:r>
              <a:rPr lang="sv-SE" sz="1400" dirty="0"/>
              <a:t>Ur propositionen 98/99:66 En stärkt kommunal revision</a:t>
            </a:r>
          </a:p>
        </p:txBody>
      </p:sp>
      <p:pic>
        <p:nvPicPr>
          <p:cNvPr id="5" name="Platshållare för innehåll 4">
            <a:extLst>
              <a:ext uri="{FF2B5EF4-FFF2-40B4-BE49-F238E27FC236}">
                <a16:creationId xmlns:a16="http://schemas.microsoft.com/office/drawing/2014/main" id="{1E6D9112-DC3B-FF9F-413C-4CA91C03F21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005611" y="1657351"/>
            <a:ext cx="4395814" cy="3686174"/>
          </a:xfrm>
          <a:prstGeom prst="rect">
            <a:avLst/>
          </a:prstGeom>
        </p:spPr>
      </p:pic>
    </p:spTree>
    <p:extLst>
      <p:ext uri="{BB962C8B-B14F-4D97-AF65-F5344CB8AC3E}">
        <p14:creationId xmlns:p14="http://schemas.microsoft.com/office/powerpoint/2010/main" val="4287663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E41D4DE-4CAD-D3D1-AA8F-024FB137D83E}"/>
              </a:ext>
            </a:extLst>
          </p:cNvPr>
          <p:cNvSpPr>
            <a:spLocks noGrp="1"/>
          </p:cNvSpPr>
          <p:nvPr>
            <p:ph type="title"/>
          </p:nvPr>
        </p:nvSpPr>
        <p:spPr>
          <a:xfrm>
            <a:off x="664233" y="209550"/>
            <a:ext cx="9609825" cy="1257300"/>
          </a:xfrm>
        </p:spPr>
        <p:txBody>
          <a:bodyPr/>
          <a:lstStyle/>
          <a:p>
            <a:pPr algn="ctr"/>
            <a:r>
              <a:rPr lang="sv-SE" dirty="0"/>
              <a:t>En del i styrningen</a:t>
            </a:r>
            <a:br>
              <a:rPr lang="sv-SE" dirty="0"/>
            </a:br>
            <a:r>
              <a:rPr lang="sv-SE" sz="2400" dirty="0"/>
              <a:t>Sambandet mellan styrning och intern kontroll*</a:t>
            </a:r>
            <a:br>
              <a:rPr lang="sv-SE" sz="4400" dirty="0"/>
            </a:br>
            <a:endParaRPr lang="sv-SE" dirty="0"/>
          </a:p>
        </p:txBody>
      </p:sp>
      <p:sp>
        <p:nvSpPr>
          <p:cNvPr id="3" name="Platshållare för innehåll 2">
            <a:extLst>
              <a:ext uri="{FF2B5EF4-FFF2-40B4-BE49-F238E27FC236}">
                <a16:creationId xmlns:a16="http://schemas.microsoft.com/office/drawing/2014/main" id="{D1D615B4-2560-9069-8700-908E10D4AE0D}"/>
              </a:ext>
            </a:extLst>
          </p:cNvPr>
          <p:cNvSpPr>
            <a:spLocks noGrp="1"/>
          </p:cNvSpPr>
          <p:nvPr>
            <p:ph idx="1"/>
          </p:nvPr>
        </p:nvSpPr>
        <p:spPr>
          <a:xfrm>
            <a:off x="571500" y="5410200"/>
            <a:ext cx="9702557" cy="823601"/>
          </a:xfrm>
        </p:spPr>
        <p:txBody>
          <a:bodyPr/>
          <a:lstStyle/>
          <a:p>
            <a:pPr marL="30163" indent="0">
              <a:buNone/>
            </a:pPr>
            <a:r>
              <a:rPr lang="sv-SE" sz="1800" dirty="0"/>
              <a:t>* Begreppet intern kontroll används nationellt och internationellt och avser den egna interna </a:t>
            </a:r>
            <a:br>
              <a:rPr lang="sv-SE" sz="1800" dirty="0"/>
            </a:br>
            <a:r>
              <a:rPr lang="sv-SE" sz="1800" dirty="0"/>
              <a:t>inifrån kontrollen, till skillnad från extern kontroll av myndigheter och revision</a:t>
            </a:r>
          </a:p>
          <a:p>
            <a:pPr marL="30163" indent="0">
              <a:buNone/>
            </a:pPr>
            <a:endParaRPr lang="sv-SE" dirty="0"/>
          </a:p>
        </p:txBody>
      </p:sp>
      <p:pic>
        <p:nvPicPr>
          <p:cNvPr id="4" name="Platshållare för innehåll 6">
            <a:extLst>
              <a:ext uri="{FF2B5EF4-FFF2-40B4-BE49-F238E27FC236}">
                <a16:creationId xmlns:a16="http://schemas.microsoft.com/office/drawing/2014/main" id="{696E3C17-E90E-ACE8-DF38-346FA16D58B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95376" y="1352550"/>
            <a:ext cx="8391524" cy="3933825"/>
          </a:xfrm>
          <a:prstGeom prst="rect">
            <a:avLst/>
          </a:prstGeom>
        </p:spPr>
      </p:pic>
    </p:spTree>
    <p:extLst>
      <p:ext uri="{BB962C8B-B14F-4D97-AF65-F5344CB8AC3E}">
        <p14:creationId xmlns:p14="http://schemas.microsoft.com/office/powerpoint/2010/main" val="169627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6399A3-3908-9DD5-0B2D-DA3D72420D89}"/>
              </a:ext>
            </a:extLst>
          </p:cNvPr>
          <p:cNvSpPr>
            <a:spLocks noGrp="1"/>
          </p:cNvSpPr>
          <p:nvPr>
            <p:ph type="title"/>
          </p:nvPr>
        </p:nvSpPr>
        <p:spPr>
          <a:xfrm>
            <a:off x="664233" y="276225"/>
            <a:ext cx="9609825" cy="981075"/>
          </a:xfrm>
        </p:spPr>
        <p:txBody>
          <a:bodyPr/>
          <a:lstStyle/>
          <a:p>
            <a:pPr algn="ctr"/>
            <a:r>
              <a:rPr lang="sv-SE" dirty="0"/>
              <a:t>Ändamålsenlig – när och hur?</a:t>
            </a:r>
          </a:p>
        </p:txBody>
      </p:sp>
      <p:sp>
        <p:nvSpPr>
          <p:cNvPr id="3" name="Platshållare för innehåll 2">
            <a:extLst>
              <a:ext uri="{FF2B5EF4-FFF2-40B4-BE49-F238E27FC236}">
                <a16:creationId xmlns:a16="http://schemas.microsoft.com/office/drawing/2014/main" id="{1AA300B0-0AE9-D277-CB4C-D1EC3639450C}"/>
              </a:ext>
            </a:extLst>
          </p:cNvPr>
          <p:cNvSpPr>
            <a:spLocks noGrp="1"/>
          </p:cNvSpPr>
          <p:nvPr>
            <p:ph idx="1"/>
          </p:nvPr>
        </p:nvSpPr>
        <p:spPr>
          <a:xfrm>
            <a:off x="3257550" y="1257301"/>
            <a:ext cx="7762875" cy="4976500"/>
          </a:xfrm>
        </p:spPr>
        <p:txBody>
          <a:bodyPr/>
          <a:lstStyle/>
          <a:p>
            <a:pPr marL="30163" indent="0">
              <a:buNone/>
            </a:pPr>
            <a:r>
              <a:rPr lang="sv-SE" sz="2400" b="1" dirty="0"/>
              <a:t>Exempel på kontrollfrågor</a:t>
            </a:r>
          </a:p>
          <a:p>
            <a:pPr>
              <a:buClr>
                <a:srgbClr val="C00000"/>
              </a:buClr>
              <a:buFont typeface="Wingdings" panose="05000000000000000000" pitchFamily="2" charset="2"/>
              <a:buChar char="§"/>
            </a:pPr>
            <a:r>
              <a:rPr lang="sv-SE" sz="2400" dirty="0"/>
              <a:t>Är organisation och ansvar för intern kontroll tydliga och kända?</a:t>
            </a:r>
          </a:p>
          <a:p>
            <a:pPr>
              <a:buClr>
                <a:srgbClr val="C00000"/>
              </a:buClr>
              <a:buFont typeface="Wingdings" panose="05000000000000000000" pitchFamily="2" charset="2"/>
              <a:buChar char="§"/>
            </a:pPr>
            <a:r>
              <a:rPr lang="sv-SE" sz="2400" dirty="0"/>
              <a:t>Finns riktlinjer och rutiner som är aktuella och tillämpas?</a:t>
            </a:r>
          </a:p>
          <a:p>
            <a:pPr>
              <a:buClr>
                <a:srgbClr val="C00000"/>
              </a:buClr>
              <a:buFont typeface="Wingdings" panose="05000000000000000000" pitchFamily="2" charset="2"/>
              <a:buChar char="§"/>
            </a:pPr>
            <a:r>
              <a:rPr lang="sv-SE" sz="2400" dirty="0"/>
              <a:t>Vidtas åtgärder med anledning av riskanalys och kontroller?</a:t>
            </a:r>
          </a:p>
          <a:p>
            <a:pPr>
              <a:buClr>
                <a:srgbClr val="C00000"/>
              </a:buClr>
              <a:buFont typeface="Wingdings" panose="05000000000000000000" pitchFamily="2" charset="2"/>
              <a:buChar char="§"/>
            </a:pPr>
            <a:r>
              <a:rPr lang="sv-SE" sz="2400" dirty="0"/>
              <a:t>Har anställda kunskap om och förståelse för den interna kontrollen?</a:t>
            </a:r>
          </a:p>
          <a:p>
            <a:pPr>
              <a:buClr>
                <a:srgbClr val="C00000"/>
              </a:buClr>
              <a:buFont typeface="Wingdings" panose="05000000000000000000" pitchFamily="2" charset="2"/>
              <a:buChar char="§"/>
            </a:pPr>
            <a:r>
              <a:rPr lang="sv-SE" sz="2400" dirty="0"/>
              <a:t>Är förtroendevalda delaktiga i arbetet?</a:t>
            </a:r>
          </a:p>
          <a:p>
            <a:pPr>
              <a:buClr>
                <a:srgbClr val="C00000"/>
              </a:buClr>
              <a:buFont typeface="Wingdings" panose="05000000000000000000" pitchFamily="2" charset="2"/>
              <a:buChar char="§"/>
            </a:pPr>
            <a:r>
              <a:rPr lang="sv-SE" sz="2400" dirty="0"/>
              <a:t>Sker analys och återkoppling till ansvariga nämnder?</a:t>
            </a:r>
          </a:p>
          <a:p>
            <a:pPr marL="30163" indent="0">
              <a:buNone/>
            </a:pPr>
            <a:endParaRPr lang="sv-SE" dirty="0"/>
          </a:p>
        </p:txBody>
      </p:sp>
      <p:sp>
        <p:nvSpPr>
          <p:cNvPr id="4" name="Platshållare för innehåll 6">
            <a:extLst>
              <a:ext uri="{FF2B5EF4-FFF2-40B4-BE49-F238E27FC236}">
                <a16:creationId xmlns:a16="http://schemas.microsoft.com/office/drawing/2014/main" id="{DEBC8425-B503-349D-AFFB-6D7ABE32CD7D}"/>
              </a:ext>
            </a:extLst>
          </p:cNvPr>
          <p:cNvSpPr txBox="1">
            <a:spLocks/>
          </p:cNvSpPr>
          <p:nvPr/>
        </p:nvSpPr>
        <p:spPr>
          <a:xfrm>
            <a:off x="485775" y="1257300"/>
            <a:ext cx="2495550" cy="1871003"/>
          </a:xfrm>
          <a:prstGeom prst="rect">
            <a:avLst/>
          </a:prstGeom>
          <a:ln w="38100">
            <a:solidFill>
              <a:srgbClr val="C00000"/>
            </a:solidFill>
            <a:prstDash val="sysDash"/>
          </a:ln>
        </p:spPr>
        <p:txBody>
          <a:bodyPr vert="horz" lIns="91440" tIns="45720" rIns="91440" bIns="45720" rtlCol="0">
            <a:noAutofit/>
          </a:bodyPr>
          <a:lstStyle>
            <a:lvl1pPr marL="258763" indent="-228600" algn="l" defTabSz="914400" rtl="0" eaLnBrk="1" latinLnBrk="0" hangingPunct="1">
              <a:lnSpc>
                <a:spcPct val="100000"/>
              </a:lnSpc>
              <a:spcBef>
                <a:spcPts val="0"/>
              </a:spcBef>
              <a:spcAft>
                <a:spcPts val="1200"/>
              </a:spcAft>
              <a:buFont typeface="Symbol" panose="05050102010706020507" pitchFamily="18"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Symbol" panose="05050102010706020507"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200"/>
              </a:spcAft>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163" indent="0">
              <a:buFont typeface="Symbol" panose="05050102010706020507" pitchFamily="18" charset="2"/>
              <a:buNone/>
            </a:pPr>
            <a:r>
              <a:rPr lang="sv-SE" dirty="0"/>
              <a:t>Intern kontroll som förebygger, upptäcker och åtgärdar är ändamålsenlig</a:t>
            </a:r>
          </a:p>
        </p:txBody>
      </p:sp>
    </p:spTree>
    <p:extLst>
      <p:ext uri="{BB962C8B-B14F-4D97-AF65-F5344CB8AC3E}">
        <p14:creationId xmlns:p14="http://schemas.microsoft.com/office/powerpoint/2010/main" val="269829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19AEB53-2118-D448-5F67-40238309AAA7}"/>
              </a:ext>
            </a:extLst>
          </p:cNvPr>
          <p:cNvSpPr>
            <a:spLocks noGrp="1"/>
          </p:cNvSpPr>
          <p:nvPr>
            <p:ph type="title"/>
          </p:nvPr>
        </p:nvSpPr>
        <p:spPr>
          <a:xfrm>
            <a:off x="664233" y="295275"/>
            <a:ext cx="9609825" cy="1095375"/>
          </a:xfrm>
        </p:spPr>
        <p:txBody>
          <a:bodyPr/>
          <a:lstStyle/>
          <a:p>
            <a:pPr algn="ctr"/>
            <a:r>
              <a:rPr lang="sv-SE" dirty="0"/>
              <a:t>Det politiska ansvaret</a:t>
            </a:r>
          </a:p>
        </p:txBody>
      </p:sp>
      <p:sp>
        <p:nvSpPr>
          <p:cNvPr id="3" name="Platshållare för innehåll 2">
            <a:extLst>
              <a:ext uri="{FF2B5EF4-FFF2-40B4-BE49-F238E27FC236}">
                <a16:creationId xmlns:a16="http://schemas.microsoft.com/office/drawing/2014/main" id="{EE27EA13-4636-0C28-F95D-F38072E856B8}"/>
              </a:ext>
            </a:extLst>
          </p:cNvPr>
          <p:cNvSpPr>
            <a:spLocks noGrp="1"/>
          </p:cNvSpPr>
          <p:nvPr>
            <p:ph idx="1"/>
          </p:nvPr>
        </p:nvSpPr>
        <p:spPr>
          <a:xfrm>
            <a:off x="664232" y="1543050"/>
            <a:ext cx="9609825" cy="4690751"/>
          </a:xfrm>
        </p:spPr>
        <p:txBody>
          <a:bodyPr/>
          <a:lstStyle/>
          <a:p>
            <a:pPr>
              <a:buClr>
                <a:srgbClr val="C00000"/>
              </a:buClr>
              <a:buFont typeface="Wingdings" panose="05000000000000000000" pitchFamily="2" charset="2"/>
              <a:buChar char="§"/>
            </a:pPr>
            <a:r>
              <a:rPr lang="sv-SE" sz="2400" b="1" dirty="0"/>
              <a:t>Styrelser och nämnder </a:t>
            </a:r>
            <a:r>
              <a:rPr lang="sv-SE" sz="2400" dirty="0"/>
              <a:t>har ansvar för sin verksamhet, detta rymmer även ansvar för att en tillräcklig intern kontroll finns</a:t>
            </a:r>
          </a:p>
          <a:p>
            <a:pPr>
              <a:buClr>
                <a:srgbClr val="C00000"/>
              </a:buClr>
              <a:buFont typeface="Wingdings" panose="05000000000000000000" pitchFamily="2" charset="2"/>
              <a:buChar char="§"/>
            </a:pPr>
            <a:r>
              <a:rPr lang="sv-SE" sz="2400" b="1" dirty="0"/>
              <a:t>Styrelser och nämnder </a:t>
            </a:r>
            <a:r>
              <a:rPr lang="sv-SE" sz="2400" dirty="0"/>
              <a:t>fattar generellt beslut om prioritering av kontrollåtgärder, ofta genom att anta en intern kontrollplan</a:t>
            </a:r>
          </a:p>
          <a:p>
            <a:pPr>
              <a:buClr>
                <a:srgbClr val="C00000"/>
              </a:buClr>
              <a:buFont typeface="Wingdings" panose="05000000000000000000" pitchFamily="2" charset="2"/>
              <a:buChar char="§"/>
            </a:pPr>
            <a:r>
              <a:rPr lang="sv-SE" sz="2400" b="1" dirty="0"/>
              <a:t>Styrelsen</a:t>
            </a:r>
            <a:r>
              <a:rPr lang="sv-SE" sz="2400" dirty="0"/>
              <a:t> har ofta ett övergripande ansvar för organisation och arbetssätt</a:t>
            </a:r>
          </a:p>
          <a:p>
            <a:pPr>
              <a:buClr>
                <a:srgbClr val="C00000"/>
              </a:buClr>
              <a:buFont typeface="Wingdings" panose="05000000000000000000" pitchFamily="2" charset="2"/>
              <a:buChar char="§"/>
            </a:pPr>
            <a:r>
              <a:rPr lang="sv-SE" sz="2400" b="1" dirty="0"/>
              <a:t>Fullmäktige</a:t>
            </a:r>
            <a:r>
              <a:rPr lang="sv-SE" sz="2400" dirty="0"/>
              <a:t> har inte ansvar för intern kontroll då det är kopplat till verksamhetsansvaret i styrelser och nämnder </a:t>
            </a:r>
          </a:p>
          <a:p>
            <a:pPr>
              <a:buClr>
                <a:srgbClr val="C00000"/>
              </a:buClr>
              <a:buFont typeface="Wingdings" panose="05000000000000000000" pitchFamily="2" charset="2"/>
              <a:buChar char="§"/>
            </a:pPr>
            <a:r>
              <a:rPr lang="sv-SE" sz="2400" b="1" dirty="0"/>
              <a:t>Fullmäktige</a:t>
            </a:r>
            <a:r>
              <a:rPr lang="sv-SE" sz="2400" dirty="0"/>
              <a:t> kan besluta (ej krav) om reglemente eller riktlinjer för intern kontroll</a:t>
            </a:r>
          </a:p>
          <a:p>
            <a:pPr marL="30163" indent="0">
              <a:buNone/>
            </a:pPr>
            <a:endParaRPr lang="sv-SE" dirty="0"/>
          </a:p>
        </p:txBody>
      </p:sp>
    </p:spTree>
    <p:extLst>
      <p:ext uri="{BB962C8B-B14F-4D97-AF65-F5344CB8AC3E}">
        <p14:creationId xmlns:p14="http://schemas.microsoft.com/office/powerpoint/2010/main" val="310418191"/>
      </p:ext>
    </p:extLst>
  </p:cSld>
  <p:clrMapOvr>
    <a:masterClrMapping/>
  </p:clrMapOvr>
</p:sld>
</file>

<file path=ppt/theme/theme1.xml><?xml version="1.0" encoding="utf-8"?>
<a:theme xmlns:a="http://schemas.openxmlformats.org/drawingml/2006/main" name="SKL PPT Gul">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01F93999-08CE-41FA-883E-1669D7EB9E7B}"/>
    </a:ext>
  </a:extLst>
</a:theme>
</file>

<file path=ppt/theme/theme2.xml><?xml version="1.0" encoding="utf-8"?>
<a:theme xmlns:a="http://schemas.openxmlformats.org/drawingml/2006/main" name="SKL PPT Röd">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1AA3F3F2-E1F6-4BDC-9014-4C60F25729FC}"/>
    </a:ext>
  </a:extLst>
</a:theme>
</file>

<file path=ppt/theme/theme3.xml><?xml version="1.0" encoding="utf-8"?>
<a:theme xmlns:a="http://schemas.openxmlformats.org/drawingml/2006/main" name="Inledningsbilder">
  <a:themeElements>
    <a:clrScheme name="SKL PPT">
      <a:dk1>
        <a:sysClr val="windowText" lastClr="000000"/>
      </a:dk1>
      <a:lt1>
        <a:sysClr val="window" lastClr="FFFFFF"/>
      </a:lt1>
      <a:dk2>
        <a:srgbClr val="44546A"/>
      </a:dk2>
      <a:lt2>
        <a:srgbClr val="E7E6E6"/>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A02260FF-F8BB-40F7-ADC8-3E0340951A3A}"/>
    </a:ext>
  </a:extLst>
</a:theme>
</file>

<file path=ppt/theme/theme4.xml><?xml version="1.0" encoding="utf-8"?>
<a:theme xmlns:a="http://schemas.openxmlformats.org/drawingml/2006/main" name="SKL PPT Mörk">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EDDBDDDF-3891-42A2-AB83-82AAAD6634BA}"/>
    </a:ext>
  </a:extLst>
</a:theme>
</file>

<file path=ppt/theme/theme5.xml><?xml version="1.0" encoding="utf-8"?>
<a:theme xmlns:a="http://schemas.openxmlformats.org/drawingml/2006/main" name="SKL PPT Svar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D2379710-E034-4836-B277-CA16D73A5516}"/>
    </a:ext>
  </a:extLst>
</a:theme>
</file>

<file path=ppt/theme/theme6.xml><?xml version="1.0" encoding="utf-8"?>
<a:theme xmlns:a="http://schemas.openxmlformats.org/drawingml/2006/main" name="SKL PPT Vit">
  <a:themeElements>
    <a:clrScheme name="SKL 2017">
      <a:dk1>
        <a:sysClr val="windowText" lastClr="000000"/>
      </a:dk1>
      <a:lt1>
        <a:sysClr val="window" lastClr="FFFFFF"/>
      </a:lt1>
      <a:dk2>
        <a:srgbClr val="6A605A"/>
      </a:dk2>
      <a:lt2>
        <a:srgbClr val="D7D1CA"/>
      </a:lt2>
      <a:accent1>
        <a:srgbClr val="E6460A"/>
      </a:accent1>
      <a:accent2>
        <a:srgbClr val="FFBE0A"/>
      </a:accent2>
      <a:accent3>
        <a:srgbClr val="F39325"/>
      </a:accent3>
      <a:accent4>
        <a:srgbClr val="D7D1CA"/>
      </a:accent4>
      <a:accent5>
        <a:srgbClr val="8D8179"/>
      </a:accent5>
      <a:accent6>
        <a:srgbClr val="6A605A"/>
      </a:accent6>
      <a:hlink>
        <a:srgbClr val="0563C1"/>
      </a:hlink>
      <a:folHlink>
        <a:srgbClr val="954F72"/>
      </a:folHlink>
    </a:clrScheme>
    <a:fontScheme name="SKL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R.potx" id="{EC5BD669-B808-43D7-A840-7CCC150A1FAC}" vid="{6ABA7A87-D65F-407C-944F-2403548ED77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7A7BA1582E593841BBD1B0B2B78E6F5F" ma:contentTypeVersion="2" ma:contentTypeDescription="Skapa ett nytt dokument." ma:contentTypeScope="" ma:versionID="d4baa276416b3116939fc8e3b15157d2">
  <xsd:schema xmlns:xsd="http://www.w3.org/2001/XMLSchema" xmlns:xs="http://www.w3.org/2001/XMLSchema" xmlns:p="http://schemas.microsoft.com/office/2006/metadata/properties" xmlns:ns2="af9b82fd-bfdc-4181-a204-e623554e49e7" targetNamespace="http://schemas.microsoft.com/office/2006/metadata/properties" ma:root="true" ma:fieldsID="b1dbe32e354da759c11f5f85ef55cf20" ns2:_="">
    <xsd:import namespace="af9b82fd-bfdc-4181-a204-e623554e49e7"/>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b82fd-bfdc-4181-a204-e623554e49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DF193E-878D-4275-B13F-FF8B00D19F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52C8A4A-7A9E-44B0-94E2-F6F4B5981D5C}">
  <ds:schemaRefs>
    <ds:schemaRef ds:uri="http://schemas.microsoft.com/sharepoint/v3/contenttype/forms"/>
  </ds:schemaRefs>
</ds:datastoreItem>
</file>

<file path=customXml/itemProps3.xml><?xml version="1.0" encoding="utf-8"?>
<ds:datastoreItem xmlns:ds="http://schemas.openxmlformats.org/officeDocument/2006/customXml" ds:itemID="{B41DFFF8-5A1D-4CFD-B976-963A17018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9b82fd-bfdc-4181-a204-e623554e49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SKR</Template>
  <TotalTime>51</TotalTime>
  <Words>1113</Words>
  <Application>Microsoft Office PowerPoint</Application>
  <PresentationFormat>Bredbild</PresentationFormat>
  <Paragraphs>128</Paragraphs>
  <Slides>20</Slides>
  <Notes>0</Notes>
  <HiddenSlides>0</HiddenSlides>
  <MMClips>0</MMClips>
  <ScaleCrop>false</ScaleCrop>
  <HeadingPairs>
    <vt:vector size="6" baseType="variant">
      <vt:variant>
        <vt:lpstr>Använt teckensnitt</vt:lpstr>
      </vt:variant>
      <vt:variant>
        <vt:i4>3</vt:i4>
      </vt:variant>
      <vt:variant>
        <vt:lpstr>Tema</vt:lpstr>
      </vt:variant>
      <vt:variant>
        <vt:i4>6</vt:i4>
      </vt:variant>
      <vt:variant>
        <vt:lpstr>Bildrubriker</vt:lpstr>
      </vt:variant>
      <vt:variant>
        <vt:i4>20</vt:i4>
      </vt:variant>
    </vt:vector>
  </HeadingPairs>
  <TitlesOfParts>
    <vt:vector size="29" baseType="lpstr">
      <vt:lpstr>Arial</vt:lpstr>
      <vt:lpstr>Symbol</vt:lpstr>
      <vt:lpstr>Wingdings</vt:lpstr>
      <vt:lpstr>SKL PPT Gul</vt:lpstr>
      <vt:lpstr>SKL PPT Röd</vt:lpstr>
      <vt:lpstr>Inledningsbilder</vt:lpstr>
      <vt:lpstr>SKL PPT Mörk</vt:lpstr>
      <vt:lpstr>SKL PPT Svart</vt:lpstr>
      <vt:lpstr>SKL PPT Vit</vt:lpstr>
      <vt:lpstr>Intern kontroll 2023  FÖR FÖRTROENDE, KUNSKAP, TRYGGHET OCH UTVECKLING</vt:lpstr>
      <vt:lpstr>Intern kontroll</vt:lpstr>
      <vt:lpstr>Mer om syfte, innehåll och värde…</vt:lpstr>
      <vt:lpstr>Syfte, innehåll och värde </vt:lpstr>
      <vt:lpstr>Vad är det inte?</vt:lpstr>
      <vt:lpstr>Måste man ha en intern kontroll?</vt:lpstr>
      <vt:lpstr>En del i styrningen Sambandet mellan styrning och intern kontroll* </vt:lpstr>
      <vt:lpstr>Ändamålsenlig – när och hur?</vt:lpstr>
      <vt:lpstr>Det politiska ansvaret</vt:lpstr>
      <vt:lpstr>Tjänstepersonernas ansvar</vt:lpstr>
      <vt:lpstr>Formella krav </vt:lpstr>
      <vt:lpstr>Revisorernas ansvar</vt:lpstr>
      <vt:lpstr>Intern kontroll över tid</vt:lpstr>
      <vt:lpstr>Intern kontroll i praktiken</vt:lpstr>
      <vt:lpstr>Fyra byggstenar</vt:lpstr>
      <vt:lpstr>1. En robust organisation</vt:lpstr>
      <vt:lpstr>2. Riskanalyser – En grund för kontroll</vt:lpstr>
      <vt:lpstr>3. Planerade åtgärder och kontroller</vt:lpstr>
      <vt:lpstr>4. Uppföljning</vt:lpstr>
      <vt:lpstr>Hur kommer vi igång?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 kontroll FÖR FÖRTROENDE, TRYGGHET OCH UTVECKLING</dc:title>
  <dc:creator>Eldås Leif</dc:creator>
  <cp:lastModifiedBy>Eldås Leif</cp:lastModifiedBy>
  <cp:revision>3</cp:revision>
  <dcterms:created xsi:type="dcterms:W3CDTF">2023-09-15T08:28:15Z</dcterms:created>
  <dcterms:modified xsi:type="dcterms:W3CDTF">2023-09-15T09:19:45Z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0x0101007A7BA1582E593841BBD1B0B2B78E6F5F</vt:lpwstr>
  </property>
</Properties>
</file>