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39443" autoAdjust="0"/>
  </p:normalViewPr>
  <p:slideViewPr>
    <p:cSldViewPr snapToGrid="0">
      <p:cViewPr varScale="1">
        <p:scale>
          <a:sx n="45" d="100"/>
          <a:sy n="45" d="100"/>
        </p:scale>
        <p:origin x="30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772A9-418C-4AC4-B666-85859BAE1CBD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1ACF-3512-458D-AC81-74F3F81A8D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56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Organisera </a:t>
            </a:r>
            <a:r>
              <a:rPr lang="sv-SE" b="1" dirty="0" smtClean="0"/>
              <a:t>och bemanna</a:t>
            </a:r>
          </a:p>
          <a:p>
            <a:endParaRPr lang="sv-SE" b="1" dirty="0" smtClean="0"/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innebär 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heltidsarbete 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norm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er arbetsplats?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fler arbetar heltid är avgörande om vi ska kunna möta framtidens rekryteringsbehov och bidra till ett mer jämställt samhälle.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Heltidsarbete som norm innebär att fler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kommer att öka sin arbetstid. Då behöver arbetsorganisation och bemanning ses över. Vi eftersträvar balans - att verksamheten varken är underbemannad eller överbemannad. Vi eftersträvar också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arbetspass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vare sig är för korta eller för långa och en sammanhållen arbetstid utan delade turer.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innebär att vi behöver titta på vad vi kan förändra.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Frågor som vi behöver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ställa är –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ser det ut på er arbetsplats idag?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skulle det kunna gå till på er arbetsplats? </a:t>
            </a: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Övning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här övningen sker i flera steg med utgångspunkt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arbetsuppgifterna för att sedan övergå till bemanningen.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inventerar vilka arbetsuppgifter som finns och tittar om de kan omfördelas. Vi utgår från dagens bemanning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genomsnittlig arbetsdag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ser vad som händer när vi är en heltidsorganisation.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sammanställer slutsatser och insikter som en grund för verksamhetens framtida bemanning.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Syfte</a:t>
            </a:r>
          </a:p>
          <a:p>
            <a:r>
              <a:rPr lang="sv-SE" sz="1200" b="0" i="1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Att</a:t>
            </a:r>
            <a:r>
              <a:rPr lang="sv-SE" sz="1200" b="0" i="1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genom delaktighet skapa en gemensam förståelse för vilka utmaningar som arbetsplatsen har i genomförandet av en heltidsorganisation och att tillsammans jobba fram de bästa lösningarna.</a:t>
            </a:r>
            <a:endParaRPr lang="sv-SE" sz="1200" b="0" i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1" i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b="1" i="1" dirty="0" smtClean="0">
              <a:solidFill>
                <a:srgbClr val="FF0000"/>
              </a:solidFill>
            </a:endParaRPr>
          </a:p>
          <a:p>
            <a:endParaRPr lang="sv-SE" i="1" dirty="0" smtClean="0">
              <a:solidFill>
                <a:srgbClr val="FF0000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41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1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515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82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2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28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6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 1. (ca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10-15 min)</a:t>
            </a: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 smtClean="0"/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 en lista över vilka arbetsuppgifter som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behöver utföras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få verksamheten att fungera en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normaldag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 upp arbetsuppgifter i två grupper: 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de som måste utföras vid en bestämd tidpunkt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 notera på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 post it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(en arbetsuppgift per post it)</a:t>
            </a:r>
          </a:p>
          <a:p>
            <a:pPr lvl="0"/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de som kan utföras när det finns tid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 notera på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blå post it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3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 2. (ca 10 min)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Förbered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papper enligt ovan </a:t>
            </a: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Låt deltagarna sätta upp lapparna på ett ark.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samtidigt bort dubbletter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Fördela befintliga post it i de fyra fälten:  De som</a:t>
            </a:r>
            <a:r>
              <a:rPr lang="sv-SE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flyttbara i tid  och de som inte är flyttbara. </a:t>
            </a:r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som går snabbare än en timme till höger på arket och de som tar längre tid till vänster. </a:t>
            </a: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4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 3.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Bedöm hur lång tid tar varje arbetsuppgift tar och hur många personal som krävs och placera in i ett normaldygn (ca 15 min)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förberett pappersark med en 24 timmars tidsaxel inritad.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Välj en arbetsuppgift – Skriv ner den (igen) på en ny post it i samma färg.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Placera in den på Tidslinjen (1-24 timmar) då den bör utföras. (Är det en arbetsuppgift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görs flera gånger om dagen, sätt upp flera lappar)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Tar arbetsuppgiften mer än 1 timma att utföra, addera flera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post-it-lapp längs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tidslinjen, så långt tid det tar på ett ungefär.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Krävs det mer än 1 personal för att utföra arbetsuppgiften, addera lika många post-it som det krävs personal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ovanpå arbetsuppgiften, så det bildas staplar. </a:t>
            </a:r>
          </a:p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</a:t>
            </a:r>
          </a:p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Tänk på att börja med de röda lapparna – ta sedan de blå.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Skapa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först ett nuläge – gör sedan en korrigering genom att flytta de blå lapparna.</a:t>
            </a:r>
          </a:p>
          <a:p>
            <a:endParaRPr lang="sv-S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Är ni en liten grupp kan ni ta en post it i taget tillsammans. Är ni en större grupp, kan ni behöva dela upp er i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mindre grupper och ta en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arbetsuppgift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ni är klara har ni fått bild som visar när det är som mest att göra och där ni troligen är som mest bemannade.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7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 4. </a:t>
            </a:r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skulle</a:t>
            </a:r>
            <a:r>
              <a:rPr lang="sv-S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heltidsbemanning se ut på er arbetsplats. </a:t>
            </a:r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Använd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ett förberett pappersark med en 24 timmars tidsaxel inritad.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Denna övning kan ni göra i stor grupp alla tillsammans.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Gör så här: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Var och en tar GULA post-it lappar och ritar ett enkelt porträtt av sig själv på så många lappar som motsvarar antalet timmar en jobbar. Ett ansikte på varje lapp (Jobbar man 5 timmar blir det fem post-it-lappar).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Ta sedan Gröna post-it lappar och rita porträtt på så många timmar/post-it-lappar som behöver adderas för att komma upp i en heltid,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minst 6 timmar.   </a:t>
            </a:r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(minst 5 och max 9 timmar) </a:t>
            </a:r>
            <a:r>
              <a:rPr lang="sv-S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När ni är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klara,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åt alla placera sina GULA post-it-lappar tidsstrecket på de tider en jobbar idag. Låt en börja för att följas av de andra så det bildas staplar.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De Gröna post-it lappar kan ni sätta upp ovanför, eller på en angränsande yta eller vägg.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 som nu jobbar deltid kan flytta in sina gröna Post-it-lapparna så ni får sammanhängande arbetspass motsvarande heltid.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09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Slutsatser och sammanfattning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Använd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dialogkorten för att utveckla processen!</a:t>
            </a:r>
          </a:p>
          <a:p>
            <a:endParaRPr lang="sv-SE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Börja med att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ämför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två bilderna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Finns det skillnader mellan uppdrag och bemanning? </a:t>
            </a:r>
          </a:p>
          <a:p>
            <a:pPr marL="171450" indent="-171450">
              <a:buFontTx/>
              <a:buChar char="-"/>
            </a:pP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utmaningar finns?</a:t>
            </a:r>
          </a:p>
          <a:p>
            <a:pPr marL="171450" indent="-171450">
              <a:buFontTx/>
              <a:buChar char="-"/>
            </a:pP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 smtClean="0"/>
          </a:p>
          <a:p>
            <a:r>
              <a:rPr lang="sv-SE" b="1" dirty="0" smtClean="0"/>
              <a:t>Sammanfatta</a:t>
            </a:r>
          </a:p>
          <a:p>
            <a:r>
              <a:rPr lang="sv-SE" dirty="0" smtClean="0"/>
              <a:t>Sammanfatta</a:t>
            </a:r>
            <a:r>
              <a:rPr lang="sv-SE" baseline="0" dirty="0" smtClean="0"/>
              <a:t> era 3-5 viktigaste insikter eller slutsatser från övningen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58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Tips</a:t>
            </a:r>
          </a:p>
          <a:p>
            <a:endParaRPr lang="sv-S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Arbetet med att utforma en heltidsorganisation fortsätter. Vad blir ert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nästa steg?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Tillsätt gärna en arbetsgrupp som arbetar fram ett konkretare långsiktigt förslag, med era samlade era insikter och synpunkter, som underlag.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1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FE449-B9E9-9648-B05E-3F96E251805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65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87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71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AB15-BC9C-0347-9545-8B504EC6864B}" type="datetimeFigureOut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2020-02-19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4F8BD-447D-9948-ABAD-C22FB93A8A89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8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23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10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5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57449" y="6038672"/>
            <a:ext cx="1436143" cy="58343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51557" y="6092817"/>
            <a:ext cx="2054776" cy="6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215765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r="16814"/>
          <a:stretch/>
        </p:blipFill>
        <p:spPr>
          <a:xfrm>
            <a:off x="-3279" y="0"/>
            <a:ext cx="6099279" cy="586554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3279" y="-1"/>
            <a:ext cx="12195279" cy="5865541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679939" y="492369"/>
            <a:ext cx="10796954" cy="4876800"/>
          </a:xfrm>
        </p:spPr>
        <p:txBody>
          <a:bodyPr>
            <a:noAutofit/>
          </a:bodyPr>
          <a:lstStyle/>
          <a:p>
            <a:pPr algn="ctr"/>
            <a:r>
              <a:rPr lang="sv-SE" spc="300" dirty="0" smtClean="0"/>
              <a:t>ORGANIS</a:t>
            </a:r>
            <a:r>
              <a:rPr lang="sv-SE" b="1" spc="3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ERA OCH </a:t>
            </a:r>
            <a:r>
              <a:rPr lang="sv-SE" b="1" spc="3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BEMANNA 1.0</a:t>
            </a:r>
            <a:br>
              <a:rPr lang="sv-SE" b="1" spc="3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sv-SE" sz="3200" b="0" spc="3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med tillhörande dialogkort</a:t>
            </a:r>
            <a:r>
              <a:rPr lang="sv-SE" sz="3200" b="1" spc="3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lang="sv-SE" b="1" spc="300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/>
              <a:t>Dialogkort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spc="600" dirty="0"/>
              <a:t>HELTIDSRESAN</a:t>
            </a:r>
            <a:br>
              <a:rPr lang="sv-SE" sz="4000" spc="600" dirty="0"/>
            </a:br>
            <a:r>
              <a:rPr lang="sv-SE" sz="1600" b="0" spc="600" dirty="0"/>
              <a:t>organisera och bemanna</a:t>
            </a:r>
            <a:endParaRPr lang="sv-SE" sz="4000" b="1" spc="600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/>
              <a:t>De röda lapparna som är kvar, handlar det om verksamhetens </a:t>
            </a:r>
            <a:r>
              <a:rPr lang="sv-SE" sz="3200" dirty="0" smtClean="0"/>
              <a:t>kvalitet </a:t>
            </a:r>
            <a:r>
              <a:rPr lang="sv-SE" sz="3200" dirty="0"/>
              <a:t>eller tradition?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86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/>
              <a:t>Dialogkort</a:t>
            </a:r>
            <a:r>
              <a:rPr lang="sv-SE" sz="3600" dirty="0"/>
              <a:t/>
            </a:r>
            <a:br>
              <a:rPr lang="sv-SE" sz="3600" dirty="0"/>
            </a:br>
            <a:r>
              <a:rPr lang="sv-SE" sz="3600" spc="600" dirty="0"/>
              <a:t>HELTIDSRESAN</a:t>
            </a:r>
            <a:br>
              <a:rPr lang="sv-SE" sz="3600" spc="600" dirty="0"/>
            </a:br>
            <a:r>
              <a:rPr lang="sv-SE" sz="1600" b="0" spc="600" dirty="0"/>
              <a:t>organisera och bemanna</a:t>
            </a:r>
            <a:endParaRPr lang="sv-SE" sz="3600" b="1" spc="600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/>
              <a:t>När ni jämför bilderna med arbetsuppgifter och bemanning – </a:t>
            </a:r>
            <a:r>
              <a:rPr lang="sv-SE" sz="3200" dirty="0" smtClean="0"/>
              <a:t>vilka </a:t>
            </a:r>
            <a:r>
              <a:rPr lang="sv-SE" sz="3200" dirty="0"/>
              <a:t>slutsatser drar ni då?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82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/>
              <a:t>Dialogkort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spc="600" dirty="0" smtClean="0"/>
              <a:t>HELTIDSRESAN</a:t>
            </a:r>
            <a:br>
              <a:rPr lang="sv-SE" sz="4000" spc="600" dirty="0" smtClean="0"/>
            </a:br>
            <a:r>
              <a:rPr lang="sv-SE" sz="1600" b="0" spc="600" dirty="0" smtClean="0"/>
              <a:t>organisera </a:t>
            </a:r>
            <a:r>
              <a:rPr lang="sv-SE" sz="1600" b="0" spc="600" dirty="0"/>
              <a:t>och bemanna</a:t>
            </a:r>
            <a:endParaRPr lang="sv-SE" sz="4000" b="1" spc="600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/>
              <a:t>Vilka utmaningar finns? </a:t>
            </a:r>
          </a:p>
          <a:p>
            <a:pPr marL="0" lvl="0" indent="0" algn="ctr">
              <a:buNone/>
            </a:pPr>
            <a:r>
              <a:rPr lang="sv-SE" sz="3200" dirty="0" smtClean="0"/>
              <a:t>Vad </a:t>
            </a:r>
            <a:r>
              <a:rPr lang="sv-SE" sz="3200" dirty="0"/>
              <a:t>kan ni lösa själva i gruppen?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431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86264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 smtClean="0"/>
              <a:t>Dialogkort</a:t>
            </a: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b="1" spc="600" dirty="0" smtClean="0">
                <a:solidFill>
                  <a:srgbClr val="215765"/>
                </a:solidFill>
              </a:rPr>
              <a:t>HELTIDSRESAN</a:t>
            </a:r>
            <a:br>
              <a:rPr lang="sv-SE" sz="4000" b="1" spc="600" dirty="0" smtClean="0">
                <a:solidFill>
                  <a:srgbClr val="215765"/>
                </a:solidFill>
              </a:rPr>
            </a:br>
            <a:r>
              <a:rPr lang="sv-SE" sz="1600" b="0" spc="600" dirty="0" smtClean="0"/>
              <a:t>organisera och bemanna</a:t>
            </a:r>
            <a:endParaRPr lang="sv-SE" sz="1600" b="0" spc="600" dirty="0">
              <a:solidFill>
                <a:srgbClr val="215765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 smtClean="0"/>
              <a:t>Vilka vinster finns det med att organisera </a:t>
            </a:r>
            <a:br>
              <a:rPr lang="sv-SE" sz="3200" dirty="0" smtClean="0"/>
            </a:br>
            <a:r>
              <a:rPr lang="sv-SE" sz="3200" dirty="0" smtClean="0"/>
              <a:t>verksamheten på ett annat sätt?</a:t>
            </a:r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7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86264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 smtClean="0"/>
              <a:t>Dialogkort</a:t>
            </a: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b="1" spc="600" dirty="0" smtClean="0">
                <a:solidFill>
                  <a:srgbClr val="215765"/>
                </a:solidFill>
              </a:rPr>
              <a:t>HELTIDSRESAN</a:t>
            </a:r>
            <a:br>
              <a:rPr lang="sv-SE" sz="4000" b="1" spc="600" dirty="0" smtClean="0">
                <a:solidFill>
                  <a:srgbClr val="215765"/>
                </a:solidFill>
              </a:rPr>
            </a:br>
            <a:r>
              <a:rPr lang="sv-SE" sz="1600" b="0" spc="600" dirty="0" smtClean="0"/>
              <a:t>organisera och bemanna</a:t>
            </a:r>
            <a:endParaRPr lang="sv-SE" sz="1600" b="0" spc="600" dirty="0">
              <a:solidFill>
                <a:srgbClr val="215765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 smtClean="0"/>
              <a:t>Känd frånvaro, semester, föräldraledighet </a:t>
            </a:r>
            <a:br>
              <a:rPr lang="sv-SE" sz="3200" dirty="0" smtClean="0"/>
            </a:br>
            <a:r>
              <a:rPr lang="sv-SE" sz="3200" dirty="0" smtClean="0"/>
              <a:t>med mera – hur gör ni idag? </a:t>
            </a:r>
            <a:br>
              <a:rPr lang="sv-SE" sz="3200" dirty="0" smtClean="0"/>
            </a:br>
            <a:r>
              <a:rPr lang="sv-SE" sz="3200" dirty="0" smtClean="0"/>
              <a:t>Vad kan ni utveckla?</a:t>
            </a:r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86264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 smtClean="0"/>
              <a:t>Dialogkort</a:t>
            </a: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b="1" spc="600" dirty="0" smtClean="0">
                <a:solidFill>
                  <a:srgbClr val="215765"/>
                </a:solidFill>
              </a:rPr>
              <a:t>HELTIDSRESAN</a:t>
            </a:r>
            <a:br>
              <a:rPr lang="sv-SE" sz="4000" b="1" spc="600" dirty="0" smtClean="0">
                <a:solidFill>
                  <a:srgbClr val="215765"/>
                </a:solidFill>
              </a:rPr>
            </a:br>
            <a:r>
              <a:rPr lang="sv-SE" sz="1600" b="0" spc="600" dirty="0" smtClean="0"/>
              <a:t>organisera och bemanna</a:t>
            </a:r>
            <a:endParaRPr lang="sv-SE" sz="1600" b="0" spc="600" dirty="0">
              <a:solidFill>
                <a:srgbClr val="215765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 smtClean="0"/>
              <a:t>Finns det andra, bättre sätt, </a:t>
            </a:r>
            <a:r>
              <a:rPr lang="sv-SE" sz="3200" smtClean="0"/>
              <a:t>att utföra </a:t>
            </a:r>
            <a:r>
              <a:rPr lang="sv-SE" sz="3200" dirty="0" smtClean="0"/>
              <a:t>arbetsuppgifterna?</a:t>
            </a:r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57757" y="398586"/>
            <a:ext cx="3876486" cy="536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96399" y="1427780"/>
            <a:ext cx="2269157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696398" y="1755781"/>
            <a:ext cx="2476539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696398" y="2083782"/>
            <a:ext cx="2194801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315979" y="726294"/>
            <a:ext cx="35755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Arbetsuppgifter</a:t>
            </a:r>
            <a:endParaRPr kumimoji="0" lang="sv-SE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696399" y="2406260"/>
            <a:ext cx="2563358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696398" y="2734261"/>
            <a:ext cx="2797627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696398" y="3062262"/>
            <a:ext cx="2479361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696399" y="3384740"/>
            <a:ext cx="2011011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4696398" y="3712741"/>
            <a:ext cx="2194801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696399" y="4040742"/>
            <a:ext cx="1945114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4696399" y="4363583"/>
            <a:ext cx="2269157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4696398" y="4691584"/>
            <a:ext cx="2476539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696398" y="5019585"/>
            <a:ext cx="2194801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/>
          <p:cNvSpPr/>
          <p:nvPr/>
        </p:nvSpPr>
        <p:spPr>
          <a:xfrm rot="377022">
            <a:off x="9634159" y="1987849"/>
            <a:ext cx="890953" cy="926122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9586152" y="4136556"/>
            <a:ext cx="890953" cy="926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Rak pil 18"/>
          <p:cNvCxnSpPr/>
          <p:nvPr/>
        </p:nvCxnSpPr>
        <p:spPr>
          <a:xfrm>
            <a:off x="7259757" y="4784630"/>
            <a:ext cx="2685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>
            <a:off x="7259757" y="2495298"/>
            <a:ext cx="2819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2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pil 6"/>
          <p:cNvCxnSpPr/>
          <p:nvPr/>
        </p:nvCxnSpPr>
        <p:spPr>
          <a:xfrm>
            <a:off x="2544417" y="3465513"/>
            <a:ext cx="7176053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>
            <a:stCxn id="30" idx="0"/>
          </p:cNvCxnSpPr>
          <p:nvPr/>
        </p:nvCxnSpPr>
        <p:spPr>
          <a:xfrm flipV="1">
            <a:off x="6096000" y="1311965"/>
            <a:ext cx="0" cy="4162114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4388560" y="3747647"/>
            <a:ext cx="890953" cy="926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/>
          <p:cNvSpPr/>
          <p:nvPr/>
        </p:nvSpPr>
        <p:spPr>
          <a:xfrm rot="21089701">
            <a:off x="2926050" y="4097992"/>
            <a:ext cx="890953" cy="926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 22"/>
          <p:cNvSpPr/>
          <p:nvPr/>
        </p:nvSpPr>
        <p:spPr>
          <a:xfrm rot="377022">
            <a:off x="6549979" y="2131234"/>
            <a:ext cx="890953" cy="926122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ktangel 23"/>
          <p:cNvSpPr/>
          <p:nvPr/>
        </p:nvSpPr>
        <p:spPr>
          <a:xfrm rot="21222505">
            <a:off x="3555739" y="1780566"/>
            <a:ext cx="890953" cy="926122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ubrik 1"/>
          <p:cNvSpPr>
            <a:spLocks noGrp="1"/>
          </p:cNvSpPr>
          <p:nvPr>
            <p:ph type="title" idx="4294967295"/>
          </p:nvPr>
        </p:nvSpPr>
        <p:spPr>
          <a:xfrm>
            <a:off x="0" y="5473700"/>
            <a:ext cx="12192000" cy="5715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sv-SE" sz="24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Arbetsuppgifter som måste utföras på </a:t>
            </a:r>
            <a:r>
              <a:rPr lang="sv-SE" sz="2400" b="1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bestämda tider</a:t>
            </a:r>
            <a:endParaRPr lang="sv-SE" sz="2400" b="1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1" name="Rubrik 1"/>
          <p:cNvSpPr txBox="1">
            <a:spLocks/>
          </p:cNvSpPr>
          <p:nvPr/>
        </p:nvSpPr>
        <p:spPr>
          <a:xfrm>
            <a:off x="-1" y="206882"/>
            <a:ext cx="12191999" cy="7039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5765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Arbetsuppgifter som kan utföras när det finns tid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rgbClr val="215765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6939030" y="4024573"/>
            <a:ext cx="890953" cy="926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ktangel 33"/>
          <p:cNvSpPr/>
          <p:nvPr/>
        </p:nvSpPr>
        <p:spPr>
          <a:xfrm rot="377022">
            <a:off x="9472203" y="1157740"/>
            <a:ext cx="890953" cy="926122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ktangel 34"/>
          <p:cNvSpPr/>
          <p:nvPr/>
        </p:nvSpPr>
        <p:spPr>
          <a:xfrm rot="21222505">
            <a:off x="7964322" y="1489079"/>
            <a:ext cx="890953" cy="926122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ubrik 1"/>
          <p:cNvSpPr txBox="1">
            <a:spLocks/>
          </p:cNvSpPr>
          <p:nvPr/>
        </p:nvSpPr>
        <p:spPr>
          <a:xfrm>
            <a:off x="9868844" y="2802731"/>
            <a:ext cx="2067037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Tar </a:t>
            </a: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kort tid 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att utföra  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0" name="Rubrik 1"/>
          <p:cNvSpPr txBox="1">
            <a:spLocks/>
          </p:cNvSpPr>
          <p:nvPr/>
        </p:nvSpPr>
        <p:spPr>
          <a:xfrm>
            <a:off x="533166" y="2802730"/>
            <a:ext cx="1862877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Tar lite längre tid</a:t>
            </a:r>
            <a:endParaRPr kumimoji="0" lang="sv-SE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att utföra  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 txBox="1">
            <a:spLocks/>
          </p:cNvSpPr>
          <p:nvPr/>
        </p:nvSpPr>
        <p:spPr>
          <a:xfrm>
            <a:off x="-1" y="206882"/>
            <a:ext cx="12191999" cy="7039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15765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ARBETSUPPGIFTER ETT NORMALDYGN</a:t>
            </a:r>
            <a:endParaRPr kumimoji="0" lang="sv-SE" sz="2400" b="1" i="0" u="none" strike="noStrike" kern="1200" cap="none" spc="300" normalizeH="0" baseline="0" noProof="0" dirty="0">
              <a:ln>
                <a:noFill/>
              </a:ln>
              <a:solidFill>
                <a:srgbClr val="215765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83" name="Grupp 82"/>
          <p:cNvGrpSpPr/>
          <p:nvPr/>
        </p:nvGrpSpPr>
        <p:grpSpPr>
          <a:xfrm flipV="1">
            <a:off x="419853" y="5335783"/>
            <a:ext cx="11352289" cy="188443"/>
            <a:chOff x="415641" y="5110300"/>
            <a:chExt cx="8524963" cy="154033"/>
          </a:xfrm>
        </p:grpSpPr>
        <p:cxnSp>
          <p:nvCxnSpPr>
            <p:cNvPr id="7" name="Rak pil 6"/>
            <p:cNvCxnSpPr/>
            <p:nvPr/>
          </p:nvCxnSpPr>
          <p:spPr>
            <a:xfrm>
              <a:off x="415641" y="5264332"/>
              <a:ext cx="8524963" cy="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pil 7"/>
            <p:cNvCxnSpPr/>
            <p:nvPr/>
          </p:nvCxnSpPr>
          <p:spPr>
            <a:xfrm flipV="1">
              <a:off x="423998" y="5110300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pil 47"/>
            <p:cNvCxnSpPr/>
            <p:nvPr/>
          </p:nvCxnSpPr>
          <p:spPr>
            <a:xfrm flipV="1">
              <a:off x="762414" y="5112323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pil 48"/>
            <p:cNvCxnSpPr/>
            <p:nvPr/>
          </p:nvCxnSpPr>
          <p:spPr>
            <a:xfrm flipV="1">
              <a:off x="1120445" y="5110300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pil 49"/>
            <p:cNvCxnSpPr/>
            <p:nvPr/>
          </p:nvCxnSpPr>
          <p:spPr>
            <a:xfrm flipV="1">
              <a:off x="1846715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pil 50"/>
            <p:cNvCxnSpPr/>
            <p:nvPr/>
          </p:nvCxnSpPr>
          <p:spPr>
            <a:xfrm flipV="1">
              <a:off x="1487226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pil 52"/>
            <p:cNvCxnSpPr/>
            <p:nvPr/>
          </p:nvCxnSpPr>
          <p:spPr>
            <a:xfrm flipV="1">
              <a:off x="2201100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pil 54"/>
            <p:cNvCxnSpPr/>
            <p:nvPr/>
          </p:nvCxnSpPr>
          <p:spPr>
            <a:xfrm flipV="1">
              <a:off x="2558002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pil 55"/>
            <p:cNvCxnSpPr/>
            <p:nvPr/>
          </p:nvCxnSpPr>
          <p:spPr>
            <a:xfrm flipV="1">
              <a:off x="2891183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pil 56"/>
            <p:cNvCxnSpPr/>
            <p:nvPr/>
          </p:nvCxnSpPr>
          <p:spPr>
            <a:xfrm flipV="1">
              <a:off x="3590021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pil 57"/>
            <p:cNvCxnSpPr/>
            <p:nvPr/>
          </p:nvCxnSpPr>
          <p:spPr>
            <a:xfrm flipV="1">
              <a:off x="3230532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pil 58"/>
            <p:cNvCxnSpPr/>
            <p:nvPr/>
          </p:nvCxnSpPr>
          <p:spPr>
            <a:xfrm flipV="1">
              <a:off x="3953156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pil 60"/>
            <p:cNvCxnSpPr/>
            <p:nvPr/>
          </p:nvCxnSpPr>
          <p:spPr>
            <a:xfrm flipV="1">
              <a:off x="4291572" y="5112324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pil 61"/>
            <p:cNvCxnSpPr/>
            <p:nvPr/>
          </p:nvCxnSpPr>
          <p:spPr>
            <a:xfrm flipV="1">
              <a:off x="4649603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pil 62"/>
            <p:cNvCxnSpPr/>
            <p:nvPr/>
          </p:nvCxnSpPr>
          <p:spPr>
            <a:xfrm flipV="1">
              <a:off x="5375873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pil 63"/>
            <p:cNvCxnSpPr/>
            <p:nvPr/>
          </p:nvCxnSpPr>
          <p:spPr>
            <a:xfrm flipV="1">
              <a:off x="5016384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 64"/>
            <p:cNvCxnSpPr/>
            <p:nvPr/>
          </p:nvCxnSpPr>
          <p:spPr>
            <a:xfrm flipV="1">
              <a:off x="5730258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 flipV="1">
              <a:off x="6087160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pil 66"/>
            <p:cNvCxnSpPr/>
            <p:nvPr/>
          </p:nvCxnSpPr>
          <p:spPr>
            <a:xfrm flipV="1">
              <a:off x="6436244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 67"/>
            <p:cNvCxnSpPr/>
            <p:nvPr/>
          </p:nvCxnSpPr>
          <p:spPr>
            <a:xfrm flipV="1">
              <a:off x="7135082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pil 68"/>
            <p:cNvCxnSpPr/>
            <p:nvPr/>
          </p:nvCxnSpPr>
          <p:spPr>
            <a:xfrm flipV="1">
              <a:off x="6775593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pil 70"/>
            <p:cNvCxnSpPr/>
            <p:nvPr/>
          </p:nvCxnSpPr>
          <p:spPr>
            <a:xfrm flipV="1">
              <a:off x="7501984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pil 71"/>
            <p:cNvCxnSpPr/>
            <p:nvPr/>
          </p:nvCxnSpPr>
          <p:spPr>
            <a:xfrm flipV="1">
              <a:off x="7840400" y="5112324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pil 72"/>
            <p:cNvCxnSpPr/>
            <p:nvPr/>
          </p:nvCxnSpPr>
          <p:spPr>
            <a:xfrm flipV="1">
              <a:off x="8198431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pil 73"/>
            <p:cNvCxnSpPr/>
            <p:nvPr/>
          </p:nvCxnSpPr>
          <p:spPr>
            <a:xfrm flipV="1">
              <a:off x="8924701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pil 74"/>
            <p:cNvCxnSpPr/>
            <p:nvPr/>
          </p:nvCxnSpPr>
          <p:spPr>
            <a:xfrm flipV="1">
              <a:off x="8565212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 108"/>
          <p:cNvGrpSpPr/>
          <p:nvPr/>
        </p:nvGrpSpPr>
        <p:grpSpPr>
          <a:xfrm>
            <a:off x="419853" y="5518186"/>
            <a:ext cx="11310294" cy="391048"/>
            <a:chOff x="419853" y="5518186"/>
            <a:chExt cx="11310294" cy="391048"/>
          </a:xfrm>
        </p:grpSpPr>
        <p:sp>
          <p:nvSpPr>
            <p:cNvPr id="84" name="textruta 83"/>
            <p:cNvSpPr txBox="1"/>
            <p:nvPr/>
          </p:nvSpPr>
          <p:spPr>
            <a:xfrm>
              <a:off x="419853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ruta 84"/>
            <p:cNvSpPr txBox="1"/>
            <p:nvPr/>
          </p:nvSpPr>
          <p:spPr>
            <a:xfrm>
              <a:off x="883138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ruta 85"/>
            <p:cNvSpPr txBox="1"/>
            <p:nvPr/>
          </p:nvSpPr>
          <p:spPr>
            <a:xfrm>
              <a:off x="1359558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3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ruta 86"/>
            <p:cNvSpPr txBox="1"/>
            <p:nvPr/>
          </p:nvSpPr>
          <p:spPr>
            <a:xfrm>
              <a:off x="1856977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4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ruta 87"/>
            <p:cNvSpPr txBox="1"/>
            <p:nvPr/>
          </p:nvSpPr>
          <p:spPr>
            <a:xfrm>
              <a:off x="2324087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5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ruta 88"/>
            <p:cNvSpPr txBox="1"/>
            <p:nvPr/>
          </p:nvSpPr>
          <p:spPr>
            <a:xfrm>
              <a:off x="2799732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6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textruta 89"/>
            <p:cNvSpPr txBox="1"/>
            <p:nvPr/>
          </p:nvSpPr>
          <p:spPr>
            <a:xfrm>
              <a:off x="3261161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7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textruta 90"/>
            <p:cNvSpPr txBox="1"/>
            <p:nvPr/>
          </p:nvSpPr>
          <p:spPr>
            <a:xfrm>
              <a:off x="3714736" y="5526696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8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ruta 91"/>
            <p:cNvSpPr txBox="1"/>
            <p:nvPr/>
          </p:nvSpPr>
          <p:spPr>
            <a:xfrm>
              <a:off x="4174836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9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ruta 92"/>
            <p:cNvSpPr txBox="1"/>
            <p:nvPr/>
          </p:nvSpPr>
          <p:spPr>
            <a:xfrm>
              <a:off x="4645343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10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ruta 93"/>
            <p:cNvSpPr txBox="1"/>
            <p:nvPr/>
          </p:nvSpPr>
          <p:spPr>
            <a:xfrm>
              <a:off x="5120790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11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ruta 94"/>
            <p:cNvSpPr txBox="1"/>
            <p:nvPr/>
          </p:nvSpPr>
          <p:spPr>
            <a:xfrm>
              <a:off x="5584023" y="5534424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12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ruta 95"/>
            <p:cNvSpPr txBox="1"/>
            <p:nvPr/>
          </p:nvSpPr>
          <p:spPr>
            <a:xfrm>
              <a:off x="6076976" y="553261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13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textruta 96"/>
            <p:cNvSpPr txBox="1"/>
            <p:nvPr/>
          </p:nvSpPr>
          <p:spPr>
            <a:xfrm>
              <a:off x="6537076" y="5534424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14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ruta 98"/>
            <p:cNvSpPr txBox="1"/>
            <p:nvPr/>
          </p:nvSpPr>
          <p:spPr>
            <a:xfrm>
              <a:off x="7024169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15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ruta 99"/>
            <p:cNvSpPr txBox="1"/>
            <p:nvPr/>
          </p:nvSpPr>
          <p:spPr>
            <a:xfrm>
              <a:off x="7518574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16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ruta 100"/>
            <p:cNvSpPr txBox="1"/>
            <p:nvPr/>
          </p:nvSpPr>
          <p:spPr>
            <a:xfrm>
              <a:off x="7970364" y="553267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17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ruta 101"/>
            <p:cNvSpPr txBox="1"/>
            <p:nvPr/>
          </p:nvSpPr>
          <p:spPr>
            <a:xfrm>
              <a:off x="8421795" y="5539902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18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ruta 102"/>
            <p:cNvSpPr txBox="1"/>
            <p:nvPr/>
          </p:nvSpPr>
          <p:spPr>
            <a:xfrm>
              <a:off x="8889100" y="5539901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19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ruta 103"/>
            <p:cNvSpPr txBox="1"/>
            <p:nvPr/>
          </p:nvSpPr>
          <p:spPr>
            <a:xfrm>
              <a:off x="9367814" y="553261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20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ruta 104"/>
            <p:cNvSpPr txBox="1"/>
            <p:nvPr/>
          </p:nvSpPr>
          <p:spPr>
            <a:xfrm>
              <a:off x="9861941" y="5522329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21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textruta 105"/>
            <p:cNvSpPr txBox="1"/>
            <p:nvPr/>
          </p:nvSpPr>
          <p:spPr>
            <a:xfrm>
              <a:off x="10301402" y="5518186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22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ruta 106"/>
            <p:cNvSpPr txBox="1"/>
            <p:nvPr/>
          </p:nvSpPr>
          <p:spPr>
            <a:xfrm>
              <a:off x="10785767" y="5518186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23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ruta 107"/>
            <p:cNvSpPr txBox="1"/>
            <p:nvPr/>
          </p:nvSpPr>
          <p:spPr>
            <a:xfrm>
              <a:off x="11268366" y="5534424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24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Rektangel 109"/>
          <p:cNvSpPr/>
          <p:nvPr/>
        </p:nvSpPr>
        <p:spPr>
          <a:xfrm>
            <a:off x="2797464" y="4808587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ktangel 110"/>
          <p:cNvSpPr/>
          <p:nvPr/>
        </p:nvSpPr>
        <p:spPr>
          <a:xfrm>
            <a:off x="5114222" y="4813333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ktangel 112"/>
          <p:cNvSpPr/>
          <p:nvPr/>
        </p:nvSpPr>
        <p:spPr>
          <a:xfrm>
            <a:off x="3218200" y="4797437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ktangel 113"/>
          <p:cNvSpPr/>
          <p:nvPr/>
        </p:nvSpPr>
        <p:spPr>
          <a:xfrm>
            <a:off x="3219188" y="4302510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3237852" y="378587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ktangel 115"/>
          <p:cNvSpPr/>
          <p:nvPr/>
        </p:nvSpPr>
        <p:spPr>
          <a:xfrm>
            <a:off x="3709256" y="478961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ktangel 116"/>
          <p:cNvSpPr/>
          <p:nvPr/>
        </p:nvSpPr>
        <p:spPr>
          <a:xfrm>
            <a:off x="5581247" y="481333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ktangel 117"/>
          <p:cNvSpPr/>
          <p:nvPr/>
        </p:nvSpPr>
        <p:spPr>
          <a:xfrm>
            <a:off x="5562583" y="4318406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ktangel 118"/>
          <p:cNvSpPr/>
          <p:nvPr/>
        </p:nvSpPr>
        <p:spPr>
          <a:xfrm>
            <a:off x="5581247" y="3801769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ktangel 119"/>
          <p:cNvSpPr/>
          <p:nvPr/>
        </p:nvSpPr>
        <p:spPr>
          <a:xfrm>
            <a:off x="7962958" y="481333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ktangel 120"/>
          <p:cNvSpPr/>
          <p:nvPr/>
        </p:nvSpPr>
        <p:spPr>
          <a:xfrm>
            <a:off x="7944294" y="4318406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ktangel 121"/>
          <p:cNvSpPr/>
          <p:nvPr/>
        </p:nvSpPr>
        <p:spPr>
          <a:xfrm>
            <a:off x="7962958" y="3801769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ktangel 122"/>
          <p:cNvSpPr/>
          <p:nvPr/>
        </p:nvSpPr>
        <p:spPr>
          <a:xfrm>
            <a:off x="3708266" y="429720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ktangel 123"/>
          <p:cNvSpPr/>
          <p:nvPr/>
        </p:nvSpPr>
        <p:spPr>
          <a:xfrm>
            <a:off x="3689602" y="3818755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ktangel 124"/>
          <p:cNvSpPr/>
          <p:nvPr/>
        </p:nvSpPr>
        <p:spPr>
          <a:xfrm>
            <a:off x="3708266" y="330211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ktangel 125"/>
          <p:cNvSpPr/>
          <p:nvPr/>
        </p:nvSpPr>
        <p:spPr>
          <a:xfrm>
            <a:off x="3221997" y="328280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ktangel 126"/>
          <p:cNvSpPr/>
          <p:nvPr/>
        </p:nvSpPr>
        <p:spPr>
          <a:xfrm>
            <a:off x="3241651" y="2771402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ktangel 127"/>
          <p:cNvSpPr/>
          <p:nvPr/>
        </p:nvSpPr>
        <p:spPr>
          <a:xfrm>
            <a:off x="3260315" y="2254765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ktangel 128"/>
          <p:cNvSpPr/>
          <p:nvPr/>
        </p:nvSpPr>
        <p:spPr>
          <a:xfrm>
            <a:off x="6109631" y="481333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ktangel 129"/>
          <p:cNvSpPr/>
          <p:nvPr/>
        </p:nvSpPr>
        <p:spPr>
          <a:xfrm>
            <a:off x="6090967" y="4318406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ktangel 130"/>
          <p:cNvSpPr/>
          <p:nvPr/>
        </p:nvSpPr>
        <p:spPr>
          <a:xfrm>
            <a:off x="6109631" y="3801769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917910" y="481333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ktangel 132"/>
          <p:cNvSpPr/>
          <p:nvPr/>
        </p:nvSpPr>
        <p:spPr>
          <a:xfrm>
            <a:off x="10363089" y="4803841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ktangel 133"/>
          <p:cNvSpPr/>
          <p:nvPr/>
        </p:nvSpPr>
        <p:spPr>
          <a:xfrm>
            <a:off x="1395809" y="4844029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ktangel 134"/>
          <p:cNvSpPr/>
          <p:nvPr/>
        </p:nvSpPr>
        <p:spPr>
          <a:xfrm>
            <a:off x="9367814" y="481333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9349150" y="4318406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9367814" y="3801769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9871900" y="478961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9853236" y="4294691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9871900" y="3778054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6569932" y="4829468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ktangel 141"/>
          <p:cNvSpPr/>
          <p:nvPr/>
        </p:nvSpPr>
        <p:spPr>
          <a:xfrm>
            <a:off x="6569932" y="4320779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7037732" y="4834775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5106847" y="4290855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ktangel 144"/>
          <p:cNvSpPr/>
          <p:nvPr/>
        </p:nvSpPr>
        <p:spPr>
          <a:xfrm>
            <a:off x="8470389" y="4808587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8413407" y="4313660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ktangel 146"/>
          <p:cNvSpPr/>
          <p:nvPr/>
        </p:nvSpPr>
        <p:spPr>
          <a:xfrm>
            <a:off x="8432071" y="379702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8903475" y="480076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ktangel 148"/>
          <p:cNvSpPr/>
          <p:nvPr/>
        </p:nvSpPr>
        <p:spPr>
          <a:xfrm>
            <a:off x="8902485" y="430835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ktangel 149"/>
          <p:cNvSpPr/>
          <p:nvPr/>
        </p:nvSpPr>
        <p:spPr>
          <a:xfrm>
            <a:off x="8403131" y="2788471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Rektangel 150"/>
          <p:cNvSpPr/>
          <p:nvPr/>
        </p:nvSpPr>
        <p:spPr>
          <a:xfrm>
            <a:off x="8421795" y="2271834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ektangel 151"/>
          <p:cNvSpPr/>
          <p:nvPr/>
        </p:nvSpPr>
        <p:spPr>
          <a:xfrm>
            <a:off x="8416216" y="329395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ktangel 152"/>
          <p:cNvSpPr/>
          <p:nvPr/>
        </p:nvSpPr>
        <p:spPr>
          <a:xfrm>
            <a:off x="4257981" y="2219201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ktangel 153"/>
          <p:cNvSpPr/>
          <p:nvPr/>
        </p:nvSpPr>
        <p:spPr>
          <a:xfrm>
            <a:off x="4662776" y="4802076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Rektangel 154"/>
          <p:cNvSpPr/>
          <p:nvPr/>
        </p:nvSpPr>
        <p:spPr>
          <a:xfrm>
            <a:off x="5578254" y="3314760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ktangel 155"/>
          <p:cNvSpPr/>
          <p:nvPr/>
        </p:nvSpPr>
        <p:spPr>
          <a:xfrm>
            <a:off x="3708266" y="2814140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Rektangel 156"/>
          <p:cNvSpPr/>
          <p:nvPr/>
        </p:nvSpPr>
        <p:spPr>
          <a:xfrm>
            <a:off x="10831377" y="4822529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ktangel 157"/>
          <p:cNvSpPr/>
          <p:nvPr/>
        </p:nvSpPr>
        <p:spPr>
          <a:xfrm>
            <a:off x="11334794" y="4808587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ktangel 158"/>
          <p:cNvSpPr/>
          <p:nvPr/>
        </p:nvSpPr>
        <p:spPr>
          <a:xfrm>
            <a:off x="2323323" y="4826365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Rektangel 159"/>
          <p:cNvSpPr/>
          <p:nvPr/>
        </p:nvSpPr>
        <p:spPr>
          <a:xfrm>
            <a:off x="1848186" y="4829468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ktangel 160"/>
          <p:cNvSpPr/>
          <p:nvPr/>
        </p:nvSpPr>
        <p:spPr>
          <a:xfrm>
            <a:off x="6621592" y="3812090"/>
            <a:ext cx="416171" cy="432598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41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ktangel 161"/>
          <p:cNvSpPr/>
          <p:nvPr/>
        </p:nvSpPr>
        <p:spPr>
          <a:xfrm>
            <a:off x="7512869" y="4827095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ktangel 162"/>
          <p:cNvSpPr/>
          <p:nvPr/>
        </p:nvSpPr>
        <p:spPr>
          <a:xfrm>
            <a:off x="4211556" y="4776870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ektangel 163"/>
          <p:cNvSpPr/>
          <p:nvPr/>
        </p:nvSpPr>
        <p:spPr>
          <a:xfrm>
            <a:off x="4230220" y="426023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Rektangel 164"/>
          <p:cNvSpPr/>
          <p:nvPr/>
        </p:nvSpPr>
        <p:spPr>
          <a:xfrm>
            <a:off x="4214365" y="375716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ktangel 165"/>
          <p:cNvSpPr/>
          <p:nvPr/>
        </p:nvSpPr>
        <p:spPr>
          <a:xfrm>
            <a:off x="4234019" y="3245762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Rektangel 166"/>
          <p:cNvSpPr/>
          <p:nvPr/>
        </p:nvSpPr>
        <p:spPr>
          <a:xfrm>
            <a:off x="4252683" y="2729125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Rektangel 167"/>
          <p:cNvSpPr/>
          <p:nvPr/>
        </p:nvSpPr>
        <p:spPr>
          <a:xfrm>
            <a:off x="7451063" y="4336678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ktangel 168"/>
          <p:cNvSpPr/>
          <p:nvPr/>
        </p:nvSpPr>
        <p:spPr>
          <a:xfrm>
            <a:off x="7469727" y="3820041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ktangel 169"/>
          <p:cNvSpPr/>
          <p:nvPr/>
        </p:nvSpPr>
        <p:spPr>
          <a:xfrm>
            <a:off x="7453872" y="3316976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ktangel 170"/>
          <p:cNvSpPr/>
          <p:nvPr/>
        </p:nvSpPr>
        <p:spPr>
          <a:xfrm>
            <a:off x="7473526" y="2805570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ktangel 171"/>
          <p:cNvSpPr/>
          <p:nvPr/>
        </p:nvSpPr>
        <p:spPr>
          <a:xfrm>
            <a:off x="7492190" y="2288933"/>
            <a:ext cx="420736" cy="4373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>
              <a:schemeClr val="bg2">
                <a:lumMod val="90000"/>
                <a:alpha val="82000"/>
              </a:schemeClr>
            </a:glow>
            <a:outerShdw blurRad="25400" dist="38100" dir="5400000" sx="96000" sy="96000" algn="t" rotWithShape="0">
              <a:prstClr val="black">
                <a:alpha val="49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ubrik 1"/>
          <p:cNvSpPr txBox="1">
            <a:spLocks/>
          </p:cNvSpPr>
          <p:nvPr/>
        </p:nvSpPr>
        <p:spPr>
          <a:xfrm>
            <a:off x="567736" y="954163"/>
            <a:ext cx="5969340" cy="404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1. När arbetsuppgiften ska utföras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74" name="Rubrik 1"/>
          <p:cNvSpPr txBox="1">
            <a:spLocks/>
          </p:cNvSpPr>
          <p:nvPr/>
        </p:nvSpPr>
        <p:spPr>
          <a:xfrm>
            <a:off x="4412226" y="946369"/>
            <a:ext cx="5459674" cy="404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2. Hur lång tid den tar att utföra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75" name="Rubrik 1"/>
          <p:cNvSpPr txBox="1">
            <a:spLocks/>
          </p:cNvSpPr>
          <p:nvPr/>
        </p:nvSpPr>
        <p:spPr>
          <a:xfrm>
            <a:off x="8079334" y="935752"/>
            <a:ext cx="3791787" cy="4048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3. Hur många personal som krävs 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2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3" grpId="1" animBg="1"/>
      <p:bldP spid="164" grpId="0" animBg="1"/>
      <p:bldP spid="164" grpId="1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4" grpId="0" animBg="1"/>
      <p:bldP spid="1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 txBox="1">
            <a:spLocks/>
          </p:cNvSpPr>
          <p:nvPr/>
        </p:nvSpPr>
        <p:spPr>
          <a:xfrm>
            <a:off x="-1" y="206882"/>
            <a:ext cx="12191999" cy="7039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15765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BEMANNING ETT NORMALDYGN</a:t>
            </a:r>
            <a:endParaRPr kumimoji="0" lang="sv-SE" sz="2400" b="1" i="0" u="none" strike="noStrike" kern="1200" cap="none" spc="300" normalizeH="0" baseline="0" noProof="0" dirty="0">
              <a:ln>
                <a:noFill/>
              </a:ln>
              <a:solidFill>
                <a:srgbClr val="215765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83" name="Grupp 82"/>
          <p:cNvGrpSpPr/>
          <p:nvPr/>
        </p:nvGrpSpPr>
        <p:grpSpPr>
          <a:xfrm flipV="1">
            <a:off x="419853" y="5335783"/>
            <a:ext cx="11352289" cy="188443"/>
            <a:chOff x="415641" y="5110300"/>
            <a:chExt cx="8524963" cy="154033"/>
          </a:xfrm>
        </p:grpSpPr>
        <p:cxnSp>
          <p:nvCxnSpPr>
            <p:cNvPr id="7" name="Rak pil 6"/>
            <p:cNvCxnSpPr/>
            <p:nvPr/>
          </p:nvCxnSpPr>
          <p:spPr>
            <a:xfrm>
              <a:off x="415641" y="5264332"/>
              <a:ext cx="8524963" cy="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pil 7"/>
            <p:cNvCxnSpPr/>
            <p:nvPr/>
          </p:nvCxnSpPr>
          <p:spPr>
            <a:xfrm flipV="1">
              <a:off x="423998" y="5110300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pil 47"/>
            <p:cNvCxnSpPr/>
            <p:nvPr/>
          </p:nvCxnSpPr>
          <p:spPr>
            <a:xfrm flipV="1">
              <a:off x="762414" y="5112323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pil 48"/>
            <p:cNvCxnSpPr/>
            <p:nvPr/>
          </p:nvCxnSpPr>
          <p:spPr>
            <a:xfrm flipV="1">
              <a:off x="1120445" y="5110300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pil 49"/>
            <p:cNvCxnSpPr/>
            <p:nvPr/>
          </p:nvCxnSpPr>
          <p:spPr>
            <a:xfrm flipV="1">
              <a:off x="1846715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pil 50"/>
            <p:cNvCxnSpPr/>
            <p:nvPr/>
          </p:nvCxnSpPr>
          <p:spPr>
            <a:xfrm flipV="1">
              <a:off x="1487226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pil 52"/>
            <p:cNvCxnSpPr/>
            <p:nvPr/>
          </p:nvCxnSpPr>
          <p:spPr>
            <a:xfrm flipV="1">
              <a:off x="2201100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pil 54"/>
            <p:cNvCxnSpPr/>
            <p:nvPr/>
          </p:nvCxnSpPr>
          <p:spPr>
            <a:xfrm flipV="1">
              <a:off x="2558002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pil 55"/>
            <p:cNvCxnSpPr/>
            <p:nvPr/>
          </p:nvCxnSpPr>
          <p:spPr>
            <a:xfrm flipV="1">
              <a:off x="2891183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pil 56"/>
            <p:cNvCxnSpPr/>
            <p:nvPr/>
          </p:nvCxnSpPr>
          <p:spPr>
            <a:xfrm flipV="1">
              <a:off x="3590021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pil 57"/>
            <p:cNvCxnSpPr/>
            <p:nvPr/>
          </p:nvCxnSpPr>
          <p:spPr>
            <a:xfrm flipV="1">
              <a:off x="3230532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pil 58"/>
            <p:cNvCxnSpPr/>
            <p:nvPr/>
          </p:nvCxnSpPr>
          <p:spPr>
            <a:xfrm flipV="1">
              <a:off x="3953156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pil 60"/>
            <p:cNvCxnSpPr/>
            <p:nvPr/>
          </p:nvCxnSpPr>
          <p:spPr>
            <a:xfrm flipV="1">
              <a:off x="4291572" y="5112324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pil 61"/>
            <p:cNvCxnSpPr/>
            <p:nvPr/>
          </p:nvCxnSpPr>
          <p:spPr>
            <a:xfrm flipV="1">
              <a:off x="4649603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pil 62"/>
            <p:cNvCxnSpPr/>
            <p:nvPr/>
          </p:nvCxnSpPr>
          <p:spPr>
            <a:xfrm flipV="1">
              <a:off x="5375873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pil 63"/>
            <p:cNvCxnSpPr/>
            <p:nvPr/>
          </p:nvCxnSpPr>
          <p:spPr>
            <a:xfrm flipV="1">
              <a:off x="5016384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 64"/>
            <p:cNvCxnSpPr/>
            <p:nvPr/>
          </p:nvCxnSpPr>
          <p:spPr>
            <a:xfrm flipV="1">
              <a:off x="5730258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k pil 65"/>
            <p:cNvCxnSpPr/>
            <p:nvPr/>
          </p:nvCxnSpPr>
          <p:spPr>
            <a:xfrm flipV="1">
              <a:off x="6087160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ak pil 66"/>
            <p:cNvCxnSpPr/>
            <p:nvPr/>
          </p:nvCxnSpPr>
          <p:spPr>
            <a:xfrm flipV="1">
              <a:off x="6436244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ak pil 67"/>
            <p:cNvCxnSpPr/>
            <p:nvPr/>
          </p:nvCxnSpPr>
          <p:spPr>
            <a:xfrm flipV="1">
              <a:off x="7135082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pil 68"/>
            <p:cNvCxnSpPr/>
            <p:nvPr/>
          </p:nvCxnSpPr>
          <p:spPr>
            <a:xfrm flipV="1">
              <a:off x="6775593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pil 70"/>
            <p:cNvCxnSpPr/>
            <p:nvPr/>
          </p:nvCxnSpPr>
          <p:spPr>
            <a:xfrm flipV="1">
              <a:off x="7501984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pil 71"/>
            <p:cNvCxnSpPr/>
            <p:nvPr/>
          </p:nvCxnSpPr>
          <p:spPr>
            <a:xfrm flipV="1">
              <a:off x="7840400" y="5112324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pil 72"/>
            <p:cNvCxnSpPr/>
            <p:nvPr/>
          </p:nvCxnSpPr>
          <p:spPr>
            <a:xfrm flipV="1">
              <a:off x="8198431" y="5110301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pil 73"/>
            <p:cNvCxnSpPr/>
            <p:nvPr/>
          </p:nvCxnSpPr>
          <p:spPr>
            <a:xfrm flipV="1">
              <a:off x="8924701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pil 74"/>
            <p:cNvCxnSpPr/>
            <p:nvPr/>
          </p:nvCxnSpPr>
          <p:spPr>
            <a:xfrm flipV="1">
              <a:off x="8565212" y="5110302"/>
              <a:ext cx="0" cy="15200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 108"/>
          <p:cNvGrpSpPr/>
          <p:nvPr/>
        </p:nvGrpSpPr>
        <p:grpSpPr>
          <a:xfrm>
            <a:off x="419853" y="5518186"/>
            <a:ext cx="11310294" cy="391048"/>
            <a:chOff x="419853" y="5518186"/>
            <a:chExt cx="11310294" cy="391048"/>
          </a:xfrm>
        </p:grpSpPr>
        <p:sp>
          <p:nvSpPr>
            <p:cNvPr id="84" name="textruta 83"/>
            <p:cNvSpPr txBox="1"/>
            <p:nvPr/>
          </p:nvSpPr>
          <p:spPr>
            <a:xfrm>
              <a:off x="419853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ruta 84"/>
            <p:cNvSpPr txBox="1"/>
            <p:nvPr/>
          </p:nvSpPr>
          <p:spPr>
            <a:xfrm>
              <a:off x="883138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ruta 85"/>
            <p:cNvSpPr txBox="1"/>
            <p:nvPr/>
          </p:nvSpPr>
          <p:spPr>
            <a:xfrm>
              <a:off x="1359558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3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ruta 86"/>
            <p:cNvSpPr txBox="1"/>
            <p:nvPr/>
          </p:nvSpPr>
          <p:spPr>
            <a:xfrm>
              <a:off x="1856977" y="552175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4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ruta 87"/>
            <p:cNvSpPr txBox="1"/>
            <p:nvPr/>
          </p:nvSpPr>
          <p:spPr>
            <a:xfrm>
              <a:off x="2324087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5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ruta 88"/>
            <p:cNvSpPr txBox="1"/>
            <p:nvPr/>
          </p:nvSpPr>
          <p:spPr>
            <a:xfrm>
              <a:off x="2799732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6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textruta 89"/>
            <p:cNvSpPr txBox="1"/>
            <p:nvPr/>
          </p:nvSpPr>
          <p:spPr>
            <a:xfrm>
              <a:off x="3261161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7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textruta 90"/>
            <p:cNvSpPr txBox="1"/>
            <p:nvPr/>
          </p:nvSpPr>
          <p:spPr>
            <a:xfrm>
              <a:off x="3714736" y="5526696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8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ruta 91"/>
            <p:cNvSpPr txBox="1"/>
            <p:nvPr/>
          </p:nvSpPr>
          <p:spPr>
            <a:xfrm>
              <a:off x="4174836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9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textruta 92"/>
            <p:cNvSpPr txBox="1"/>
            <p:nvPr/>
          </p:nvSpPr>
          <p:spPr>
            <a:xfrm>
              <a:off x="4645343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10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ruta 93"/>
            <p:cNvSpPr txBox="1"/>
            <p:nvPr/>
          </p:nvSpPr>
          <p:spPr>
            <a:xfrm>
              <a:off x="5120790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11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ruta 94"/>
            <p:cNvSpPr txBox="1"/>
            <p:nvPr/>
          </p:nvSpPr>
          <p:spPr>
            <a:xfrm>
              <a:off x="5584023" y="5534424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12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ruta 95"/>
            <p:cNvSpPr txBox="1"/>
            <p:nvPr/>
          </p:nvSpPr>
          <p:spPr>
            <a:xfrm>
              <a:off x="6076976" y="553261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13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textruta 96"/>
            <p:cNvSpPr txBox="1"/>
            <p:nvPr/>
          </p:nvSpPr>
          <p:spPr>
            <a:xfrm>
              <a:off x="6537076" y="5534424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14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ruta 98"/>
            <p:cNvSpPr txBox="1"/>
            <p:nvPr/>
          </p:nvSpPr>
          <p:spPr>
            <a:xfrm>
              <a:off x="7024169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15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extruta 99"/>
            <p:cNvSpPr txBox="1"/>
            <p:nvPr/>
          </p:nvSpPr>
          <p:spPr>
            <a:xfrm>
              <a:off x="7518574" y="552091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16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ruta 100"/>
            <p:cNvSpPr txBox="1"/>
            <p:nvPr/>
          </p:nvSpPr>
          <p:spPr>
            <a:xfrm>
              <a:off x="7970364" y="5532675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17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ruta 101"/>
            <p:cNvSpPr txBox="1"/>
            <p:nvPr/>
          </p:nvSpPr>
          <p:spPr>
            <a:xfrm>
              <a:off x="8421795" y="5539902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18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textruta 102"/>
            <p:cNvSpPr txBox="1"/>
            <p:nvPr/>
          </p:nvSpPr>
          <p:spPr>
            <a:xfrm>
              <a:off x="8889100" y="5539901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19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ruta 103"/>
            <p:cNvSpPr txBox="1"/>
            <p:nvPr/>
          </p:nvSpPr>
          <p:spPr>
            <a:xfrm>
              <a:off x="9367814" y="5532610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20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ruta 104"/>
            <p:cNvSpPr txBox="1"/>
            <p:nvPr/>
          </p:nvSpPr>
          <p:spPr>
            <a:xfrm>
              <a:off x="9861941" y="5522329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21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textruta 105"/>
            <p:cNvSpPr txBox="1"/>
            <p:nvPr/>
          </p:nvSpPr>
          <p:spPr>
            <a:xfrm>
              <a:off x="10301402" y="5518186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22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ruta 106"/>
            <p:cNvSpPr txBox="1"/>
            <p:nvPr/>
          </p:nvSpPr>
          <p:spPr>
            <a:xfrm>
              <a:off x="10785767" y="5518186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23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ruta 107"/>
            <p:cNvSpPr txBox="1"/>
            <p:nvPr/>
          </p:nvSpPr>
          <p:spPr>
            <a:xfrm>
              <a:off x="11268366" y="5534424"/>
              <a:ext cx="461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15765"/>
                  </a:solidFill>
                  <a:effectLst/>
                  <a:uLnTx/>
                  <a:uFillTx/>
                  <a:latin typeface="Trebuchet MS" charset="0"/>
                  <a:ea typeface="Trebuchet MS" charset="0"/>
                  <a:cs typeface="Trebuchet MS" charset="0"/>
                </a:rPr>
                <a:t>24</a:t>
              </a: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1329587" y="4830227"/>
            <a:ext cx="432731" cy="449813"/>
            <a:chOff x="5562583" y="1306693"/>
            <a:chExt cx="890953" cy="926122"/>
          </a:xfrm>
        </p:grpSpPr>
        <p:sp>
          <p:nvSpPr>
            <p:cNvPr id="173" name="Rektangel 17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Uttryckssymbol 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 2"/>
          <p:cNvGrpSpPr/>
          <p:nvPr/>
        </p:nvGrpSpPr>
        <p:grpSpPr>
          <a:xfrm rot="227587">
            <a:off x="11341773" y="1253091"/>
            <a:ext cx="430369" cy="447357"/>
            <a:chOff x="6594997" y="1277964"/>
            <a:chExt cx="890953" cy="926122"/>
          </a:xfrm>
        </p:grpSpPr>
        <p:sp>
          <p:nvSpPr>
            <p:cNvPr id="174" name="Rektangel 173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Uttryckssymbol 174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6" name="Grupp 175"/>
          <p:cNvGrpSpPr/>
          <p:nvPr/>
        </p:nvGrpSpPr>
        <p:grpSpPr>
          <a:xfrm>
            <a:off x="380783" y="4811150"/>
            <a:ext cx="432731" cy="449813"/>
            <a:chOff x="5562583" y="1306693"/>
            <a:chExt cx="890953" cy="926122"/>
          </a:xfrm>
        </p:grpSpPr>
        <p:sp>
          <p:nvSpPr>
            <p:cNvPr id="177" name="Rektangel 176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Uttryckssymbol 177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9" name="Grupp 178"/>
          <p:cNvGrpSpPr/>
          <p:nvPr/>
        </p:nvGrpSpPr>
        <p:grpSpPr>
          <a:xfrm>
            <a:off x="1722451" y="4811135"/>
            <a:ext cx="538472" cy="449813"/>
            <a:chOff x="5562583" y="1306693"/>
            <a:chExt cx="890953" cy="926122"/>
          </a:xfrm>
        </p:grpSpPr>
        <p:sp>
          <p:nvSpPr>
            <p:cNvPr id="180" name="Rektangel 17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Uttryckssymbol 18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upp 181"/>
          <p:cNvGrpSpPr/>
          <p:nvPr/>
        </p:nvGrpSpPr>
        <p:grpSpPr>
          <a:xfrm>
            <a:off x="2312733" y="4811135"/>
            <a:ext cx="432731" cy="449813"/>
            <a:chOff x="5562583" y="1306693"/>
            <a:chExt cx="890953" cy="926122"/>
          </a:xfrm>
        </p:grpSpPr>
        <p:sp>
          <p:nvSpPr>
            <p:cNvPr id="183" name="Rektangel 18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Uttryckssymbol 18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5" name="Grupp 184"/>
          <p:cNvGrpSpPr/>
          <p:nvPr/>
        </p:nvGrpSpPr>
        <p:grpSpPr>
          <a:xfrm>
            <a:off x="2766313" y="4340108"/>
            <a:ext cx="432731" cy="449813"/>
            <a:chOff x="5562583" y="1306693"/>
            <a:chExt cx="890953" cy="926122"/>
          </a:xfrm>
        </p:grpSpPr>
        <p:sp>
          <p:nvSpPr>
            <p:cNvPr id="186" name="Rektangel 18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Uttryckssymbol 18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8" name="Grupp 187"/>
          <p:cNvGrpSpPr/>
          <p:nvPr/>
        </p:nvGrpSpPr>
        <p:grpSpPr>
          <a:xfrm>
            <a:off x="838266" y="4830227"/>
            <a:ext cx="432731" cy="449813"/>
            <a:chOff x="5562583" y="1306693"/>
            <a:chExt cx="890953" cy="926122"/>
          </a:xfrm>
        </p:grpSpPr>
        <p:sp>
          <p:nvSpPr>
            <p:cNvPr id="189" name="Rektangel 18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Uttryckssymbol 18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1" name="Grupp 190"/>
          <p:cNvGrpSpPr/>
          <p:nvPr/>
        </p:nvGrpSpPr>
        <p:grpSpPr>
          <a:xfrm>
            <a:off x="2772419" y="4840286"/>
            <a:ext cx="432731" cy="449813"/>
            <a:chOff x="5562583" y="1306693"/>
            <a:chExt cx="890953" cy="926122"/>
          </a:xfrm>
        </p:grpSpPr>
        <p:sp>
          <p:nvSpPr>
            <p:cNvPr id="192" name="Rektangel 19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Uttryckssymbol 19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4" name="Grupp 193"/>
          <p:cNvGrpSpPr/>
          <p:nvPr/>
        </p:nvGrpSpPr>
        <p:grpSpPr>
          <a:xfrm>
            <a:off x="2759266" y="3886478"/>
            <a:ext cx="432731" cy="449813"/>
            <a:chOff x="5562583" y="1306693"/>
            <a:chExt cx="890953" cy="926122"/>
          </a:xfrm>
        </p:grpSpPr>
        <p:sp>
          <p:nvSpPr>
            <p:cNvPr id="195" name="Rektangel 194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Uttryckssymbol 195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upp 196"/>
          <p:cNvGrpSpPr/>
          <p:nvPr/>
        </p:nvGrpSpPr>
        <p:grpSpPr>
          <a:xfrm>
            <a:off x="2756314" y="3375112"/>
            <a:ext cx="432731" cy="449813"/>
            <a:chOff x="5562583" y="1306693"/>
            <a:chExt cx="890953" cy="926122"/>
          </a:xfrm>
        </p:grpSpPr>
        <p:sp>
          <p:nvSpPr>
            <p:cNvPr id="198" name="Rektangel 197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Uttryckssymbol 198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0" name="Grupp 199"/>
          <p:cNvGrpSpPr/>
          <p:nvPr/>
        </p:nvGrpSpPr>
        <p:grpSpPr>
          <a:xfrm>
            <a:off x="2760769" y="2875366"/>
            <a:ext cx="432731" cy="449813"/>
            <a:chOff x="5562583" y="1306693"/>
            <a:chExt cx="890953" cy="926122"/>
          </a:xfrm>
        </p:grpSpPr>
        <p:sp>
          <p:nvSpPr>
            <p:cNvPr id="201" name="Rektangel 200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Uttryckssymbol 20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3" name="Grupp 202"/>
          <p:cNvGrpSpPr/>
          <p:nvPr/>
        </p:nvGrpSpPr>
        <p:grpSpPr>
          <a:xfrm>
            <a:off x="3240099" y="4335558"/>
            <a:ext cx="432731" cy="449813"/>
            <a:chOff x="5562583" y="1306693"/>
            <a:chExt cx="890953" cy="926122"/>
          </a:xfrm>
        </p:grpSpPr>
        <p:sp>
          <p:nvSpPr>
            <p:cNvPr id="204" name="Rektangel 20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Uttryckssymbol 20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6" name="Grupp 205"/>
          <p:cNvGrpSpPr/>
          <p:nvPr/>
        </p:nvGrpSpPr>
        <p:grpSpPr>
          <a:xfrm>
            <a:off x="3246205" y="4849497"/>
            <a:ext cx="432731" cy="449813"/>
            <a:chOff x="5562583" y="1306693"/>
            <a:chExt cx="890953" cy="926122"/>
          </a:xfrm>
        </p:grpSpPr>
        <p:sp>
          <p:nvSpPr>
            <p:cNvPr id="207" name="Rektangel 206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Uttryckssymbol 207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9" name="Grupp 208"/>
          <p:cNvGrpSpPr/>
          <p:nvPr/>
        </p:nvGrpSpPr>
        <p:grpSpPr>
          <a:xfrm>
            <a:off x="3240099" y="3833891"/>
            <a:ext cx="432731" cy="449813"/>
            <a:chOff x="5562583" y="1306693"/>
            <a:chExt cx="890953" cy="926122"/>
          </a:xfrm>
        </p:grpSpPr>
        <p:sp>
          <p:nvSpPr>
            <p:cNvPr id="210" name="Rektangel 20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Uttryckssymbol 21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upp 211"/>
          <p:cNvGrpSpPr/>
          <p:nvPr/>
        </p:nvGrpSpPr>
        <p:grpSpPr>
          <a:xfrm>
            <a:off x="3260634" y="3314847"/>
            <a:ext cx="432731" cy="449813"/>
            <a:chOff x="5562583" y="1306693"/>
            <a:chExt cx="890953" cy="926122"/>
          </a:xfrm>
        </p:grpSpPr>
        <p:sp>
          <p:nvSpPr>
            <p:cNvPr id="213" name="Rektangel 21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Uttryckssymbol 21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5" name="Grupp 214"/>
          <p:cNvGrpSpPr/>
          <p:nvPr/>
        </p:nvGrpSpPr>
        <p:grpSpPr>
          <a:xfrm>
            <a:off x="3225545" y="2808119"/>
            <a:ext cx="432731" cy="449813"/>
            <a:chOff x="5562583" y="1306693"/>
            <a:chExt cx="890953" cy="926122"/>
          </a:xfrm>
        </p:grpSpPr>
        <p:sp>
          <p:nvSpPr>
            <p:cNvPr id="216" name="Rektangel 21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Uttryckssymbol 21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8" name="Grupp 217"/>
          <p:cNvGrpSpPr/>
          <p:nvPr/>
        </p:nvGrpSpPr>
        <p:grpSpPr>
          <a:xfrm>
            <a:off x="3735874" y="4344788"/>
            <a:ext cx="432731" cy="449813"/>
            <a:chOff x="5562583" y="1306693"/>
            <a:chExt cx="890953" cy="926122"/>
          </a:xfrm>
        </p:grpSpPr>
        <p:sp>
          <p:nvSpPr>
            <p:cNvPr id="219" name="Rektangel 21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Uttryckssymbol 21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1" name="Grupp 220"/>
          <p:cNvGrpSpPr/>
          <p:nvPr/>
        </p:nvGrpSpPr>
        <p:grpSpPr>
          <a:xfrm>
            <a:off x="3729260" y="4846646"/>
            <a:ext cx="432731" cy="449813"/>
            <a:chOff x="5562583" y="1306693"/>
            <a:chExt cx="890953" cy="926122"/>
          </a:xfrm>
        </p:grpSpPr>
        <p:sp>
          <p:nvSpPr>
            <p:cNvPr id="222" name="Rektangel 22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Uttryckssymbol 22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4" name="Grupp 223"/>
          <p:cNvGrpSpPr/>
          <p:nvPr/>
        </p:nvGrpSpPr>
        <p:grpSpPr>
          <a:xfrm>
            <a:off x="3732922" y="3839823"/>
            <a:ext cx="432731" cy="449813"/>
            <a:chOff x="5562583" y="1306693"/>
            <a:chExt cx="890953" cy="926122"/>
          </a:xfrm>
        </p:grpSpPr>
        <p:sp>
          <p:nvSpPr>
            <p:cNvPr id="225" name="Rektangel 224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Uttryckssymbol 225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upp 226"/>
          <p:cNvGrpSpPr/>
          <p:nvPr/>
        </p:nvGrpSpPr>
        <p:grpSpPr>
          <a:xfrm>
            <a:off x="3729260" y="3317698"/>
            <a:ext cx="432731" cy="449813"/>
            <a:chOff x="5562583" y="1306693"/>
            <a:chExt cx="890953" cy="926122"/>
          </a:xfrm>
        </p:grpSpPr>
        <p:sp>
          <p:nvSpPr>
            <p:cNvPr id="228" name="Rektangel 227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Uttryckssymbol 228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3" name="Grupp 232"/>
          <p:cNvGrpSpPr/>
          <p:nvPr/>
        </p:nvGrpSpPr>
        <p:grpSpPr>
          <a:xfrm>
            <a:off x="3207057" y="2283523"/>
            <a:ext cx="432731" cy="449813"/>
            <a:chOff x="5562583" y="1306693"/>
            <a:chExt cx="890953" cy="926122"/>
          </a:xfrm>
        </p:grpSpPr>
        <p:sp>
          <p:nvSpPr>
            <p:cNvPr id="234" name="Rektangel 23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Uttryckssymbol 23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9" name="Grupp 238"/>
          <p:cNvGrpSpPr/>
          <p:nvPr/>
        </p:nvGrpSpPr>
        <p:grpSpPr>
          <a:xfrm>
            <a:off x="4174933" y="4340108"/>
            <a:ext cx="432731" cy="449813"/>
            <a:chOff x="5562583" y="1306693"/>
            <a:chExt cx="890953" cy="926122"/>
          </a:xfrm>
        </p:grpSpPr>
        <p:sp>
          <p:nvSpPr>
            <p:cNvPr id="240" name="Rektangel 23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Uttryckssymbol 24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2" name="Grupp 241"/>
          <p:cNvGrpSpPr/>
          <p:nvPr/>
        </p:nvGrpSpPr>
        <p:grpSpPr>
          <a:xfrm>
            <a:off x="4181039" y="4840286"/>
            <a:ext cx="432731" cy="449813"/>
            <a:chOff x="5562583" y="1306693"/>
            <a:chExt cx="890953" cy="926122"/>
          </a:xfrm>
        </p:grpSpPr>
        <p:sp>
          <p:nvSpPr>
            <p:cNvPr id="243" name="Rektangel 24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Uttryckssymbol 24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5" name="Grupp 244"/>
          <p:cNvGrpSpPr/>
          <p:nvPr/>
        </p:nvGrpSpPr>
        <p:grpSpPr>
          <a:xfrm>
            <a:off x="4167886" y="3886478"/>
            <a:ext cx="432731" cy="449813"/>
            <a:chOff x="5562583" y="1306693"/>
            <a:chExt cx="890953" cy="926122"/>
          </a:xfrm>
        </p:grpSpPr>
        <p:sp>
          <p:nvSpPr>
            <p:cNvPr id="246" name="Rektangel 24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Uttryckssymbol 24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8" name="Grupp 247"/>
          <p:cNvGrpSpPr/>
          <p:nvPr/>
        </p:nvGrpSpPr>
        <p:grpSpPr>
          <a:xfrm>
            <a:off x="4164934" y="3390548"/>
            <a:ext cx="432731" cy="449813"/>
            <a:chOff x="5562583" y="1306693"/>
            <a:chExt cx="890953" cy="926122"/>
          </a:xfrm>
        </p:grpSpPr>
        <p:sp>
          <p:nvSpPr>
            <p:cNvPr id="249" name="Rektangel 24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Uttryckssymbol 24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4" name="Grupp 253"/>
          <p:cNvGrpSpPr/>
          <p:nvPr/>
        </p:nvGrpSpPr>
        <p:grpSpPr>
          <a:xfrm>
            <a:off x="4648719" y="4335558"/>
            <a:ext cx="432731" cy="449813"/>
            <a:chOff x="5562583" y="1306693"/>
            <a:chExt cx="890953" cy="926122"/>
          </a:xfrm>
        </p:grpSpPr>
        <p:sp>
          <p:nvSpPr>
            <p:cNvPr id="255" name="Rektangel 254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Uttryckssymbol 255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upp 256"/>
          <p:cNvGrpSpPr/>
          <p:nvPr/>
        </p:nvGrpSpPr>
        <p:grpSpPr>
          <a:xfrm>
            <a:off x="4654825" y="4849497"/>
            <a:ext cx="432731" cy="449813"/>
            <a:chOff x="5562583" y="1306693"/>
            <a:chExt cx="890953" cy="926122"/>
          </a:xfrm>
        </p:grpSpPr>
        <p:sp>
          <p:nvSpPr>
            <p:cNvPr id="258" name="Rektangel 257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Uttryckssymbol 258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0" name="Grupp 259"/>
          <p:cNvGrpSpPr/>
          <p:nvPr/>
        </p:nvGrpSpPr>
        <p:grpSpPr>
          <a:xfrm>
            <a:off x="4648719" y="3833891"/>
            <a:ext cx="432731" cy="449813"/>
            <a:chOff x="5562583" y="1306693"/>
            <a:chExt cx="890953" cy="926122"/>
          </a:xfrm>
        </p:grpSpPr>
        <p:sp>
          <p:nvSpPr>
            <p:cNvPr id="261" name="Rektangel 260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Uttryckssymbol 26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Grupp 262"/>
          <p:cNvGrpSpPr/>
          <p:nvPr/>
        </p:nvGrpSpPr>
        <p:grpSpPr>
          <a:xfrm>
            <a:off x="4669254" y="3314847"/>
            <a:ext cx="432731" cy="449813"/>
            <a:chOff x="5562583" y="1306693"/>
            <a:chExt cx="890953" cy="926122"/>
          </a:xfrm>
        </p:grpSpPr>
        <p:sp>
          <p:nvSpPr>
            <p:cNvPr id="264" name="Rektangel 26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Uttryckssymbol 26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9" name="Grupp 268"/>
          <p:cNvGrpSpPr/>
          <p:nvPr/>
        </p:nvGrpSpPr>
        <p:grpSpPr>
          <a:xfrm>
            <a:off x="5144494" y="4344788"/>
            <a:ext cx="432731" cy="449813"/>
            <a:chOff x="5562583" y="1306693"/>
            <a:chExt cx="890953" cy="926122"/>
          </a:xfrm>
        </p:grpSpPr>
        <p:sp>
          <p:nvSpPr>
            <p:cNvPr id="270" name="Rektangel 26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Uttryckssymbol 27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2" name="Grupp 271"/>
          <p:cNvGrpSpPr/>
          <p:nvPr/>
        </p:nvGrpSpPr>
        <p:grpSpPr>
          <a:xfrm>
            <a:off x="5137880" y="4846646"/>
            <a:ext cx="432731" cy="449813"/>
            <a:chOff x="5562583" y="1306693"/>
            <a:chExt cx="890953" cy="926122"/>
          </a:xfrm>
        </p:grpSpPr>
        <p:sp>
          <p:nvSpPr>
            <p:cNvPr id="273" name="Rektangel 27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Uttryckssymbol 27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5" name="Grupp 274"/>
          <p:cNvGrpSpPr/>
          <p:nvPr/>
        </p:nvGrpSpPr>
        <p:grpSpPr>
          <a:xfrm>
            <a:off x="5141542" y="3839823"/>
            <a:ext cx="432731" cy="449813"/>
            <a:chOff x="5562583" y="1306693"/>
            <a:chExt cx="890953" cy="926122"/>
          </a:xfrm>
        </p:grpSpPr>
        <p:sp>
          <p:nvSpPr>
            <p:cNvPr id="276" name="Rektangel 27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Uttryckssymbol 27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rupp 277"/>
          <p:cNvGrpSpPr/>
          <p:nvPr/>
        </p:nvGrpSpPr>
        <p:grpSpPr>
          <a:xfrm>
            <a:off x="5137880" y="3317698"/>
            <a:ext cx="432731" cy="449813"/>
            <a:chOff x="5562583" y="1306693"/>
            <a:chExt cx="890953" cy="926122"/>
          </a:xfrm>
        </p:grpSpPr>
        <p:sp>
          <p:nvSpPr>
            <p:cNvPr id="279" name="Rektangel 27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Uttryckssymbol 27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rupp 280"/>
          <p:cNvGrpSpPr/>
          <p:nvPr/>
        </p:nvGrpSpPr>
        <p:grpSpPr>
          <a:xfrm>
            <a:off x="5144494" y="2820279"/>
            <a:ext cx="432731" cy="449813"/>
            <a:chOff x="5562583" y="1306693"/>
            <a:chExt cx="890953" cy="926122"/>
          </a:xfrm>
        </p:grpSpPr>
        <p:sp>
          <p:nvSpPr>
            <p:cNvPr id="282" name="Rektangel 28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Uttryckssymbol 28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7" name="Grupp 286"/>
          <p:cNvGrpSpPr/>
          <p:nvPr/>
        </p:nvGrpSpPr>
        <p:grpSpPr>
          <a:xfrm>
            <a:off x="5126006" y="2295683"/>
            <a:ext cx="432731" cy="449813"/>
            <a:chOff x="5562583" y="1306693"/>
            <a:chExt cx="890953" cy="926122"/>
          </a:xfrm>
        </p:grpSpPr>
        <p:sp>
          <p:nvSpPr>
            <p:cNvPr id="288" name="Rektangel 287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Uttryckssymbol 288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0" name="Grupp 289"/>
          <p:cNvGrpSpPr/>
          <p:nvPr/>
        </p:nvGrpSpPr>
        <p:grpSpPr>
          <a:xfrm>
            <a:off x="5574009" y="4333655"/>
            <a:ext cx="432731" cy="449813"/>
            <a:chOff x="5562583" y="1306693"/>
            <a:chExt cx="890953" cy="926122"/>
          </a:xfrm>
        </p:grpSpPr>
        <p:sp>
          <p:nvSpPr>
            <p:cNvPr id="291" name="Rektangel 290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Uttryckssymbol 29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3" name="Grupp 292"/>
          <p:cNvGrpSpPr/>
          <p:nvPr/>
        </p:nvGrpSpPr>
        <p:grpSpPr>
          <a:xfrm>
            <a:off x="5580115" y="4833833"/>
            <a:ext cx="432731" cy="449813"/>
            <a:chOff x="5562583" y="1306693"/>
            <a:chExt cx="890953" cy="926122"/>
          </a:xfrm>
        </p:grpSpPr>
        <p:sp>
          <p:nvSpPr>
            <p:cNvPr id="294" name="Rektangel 29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Uttryckssymbol 29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6" name="Grupp 295"/>
          <p:cNvGrpSpPr/>
          <p:nvPr/>
        </p:nvGrpSpPr>
        <p:grpSpPr>
          <a:xfrm>
            <a:off x="5566962" y="3880025"/>
            <a:ext cx="432731" cy="449813"/>
            <a:chOff x="5562583" y="1306693"/>
            <a:chExt cx="890953" cy="926122"/>
          </a:xfrm>
        </p:grpSpPr>
        <p:sp>
          <p:nvSpPr>
            <p:cNvPr id="297" name="Rektangel 296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Uttryckssymbol 297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9" name="Grupp 298"/>
          <p:cNvGrpSpPr/>
          <p:nvPr/>
        </p:nvGrpSpPr>
        <p:grpSpPr>
          <a:xfrm>
            <a:off x="5564010" y="3368659"/>
            <a:ext cx="432731" cy="449813"/>
            <a:chOff x="5562583" y="1306693"/>
            <a:chExt cx="890953" cy="926122"/>
          </a:xfrm>
        </p:grpSpPr>
        <p:sp>
          <p:nvSpPr>
            <p:cNvPr id="300" name="Rektangel 29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Uttryckssymbol 30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2" name="Grupp 301"/>
          <p:cNvGrpSpPr/>
          <p:nvPr/>
        </p:nvGrpSpPr>
        <p:grpSpPr>
          <a:xfrm>
            <a:off x="5568465" y="2868913"/>
            <a:ext cx="432731" cy="449813"/>
            <a:chOff x="5562583" y="1306693"/>
            <a:chExt cx="890953" cy="926122"/>
          </a:xfrm>
        </p:grpSpPr>
        <p:sp>
          <p:nvSpPr>
            <p:cNvPr id="303" name="Rektangel 30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Uttryckssymbol 30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5" name="Grupp 304"/>
          <p:cNvGrpSpPr/>
          <p:nvPr/>
        </p:nvGrpSpPr>
        <p:grpSpPr>
          <a:xfrm>
            <a:off x="6047795" y="4329105"/>
            <a:ext cx="432731" cy="449813"/>
            <a:chOff x="5562583" y="1306693"/>
            <a:chExt cx="890953" cy="926122"/>
          </a:xfrm>
        </p:grpSpPr>
        <p:sp>
          <p:nvSpPr>
            <p:cNvPr id="306" name="Rektangel 30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Uttryckssymbol 30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8" name="Grupp 307"/>
          <p:cNvGrpSpPr/>
          <p:nvPr/>
        </p:nvGrpSpPr>
        <p:grpSpPr>
          <a:xfrm>
            <a:off x="6053901" y="4843044"/>
            <a:ext cx="432731" cy="449813"/>
            <a:chOff x="5562583" y="1306693"/>
            <a:chExt cx="890953" cy="926122"/>
          </a:xfrm>
        </p:grpSpPr>
        <p:sp>
          <p:nvSpPr>
            <p:cNvPr id="309" name="Rektangel 30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Uttryckssymbol 30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0" name="Grupp 319"/>
          <p:cNvGrpSpPr/>
          <p:nvPr/>
        </p:nvGrpSpPr>
        <p:grpSpPr>
          <a:xfrm>
            <a:off x="6543570" y="4338335"/>
            <a:ext cx="432731" cy="449813"/>
            <a:chOff x="5562583" y="1306693"/>
            <a:chExt cx="890953" cy="926122"/>
          </a:xfrm>
        </p:grpSpPr>
        <p:sp>
          <p:nvSpPr>
            <p:cNvPr id="321" name="Rektangel 320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Uttryckssymbol 32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3" name="Grupp 322"/>
          <p:cNvGrpSpPr/>
          <p:nvPr/>
        </p:nvGrpSpPr>
        <p:grpSpPr>
          <a:xfrm>
            <a:off x="6536956" y="4840193"/>
            <a:ext cx="432731" cy="449813"/>
            <a:chOff x="5562583" y="1306693"/>
            <a:chExt cx="890953" cy="926122"/>
          </a:xfrm>
        </p:grpSpPr>
        <p:sp>
          <p:nvSpPr>
            <p:cNvPr id="324" name="Rektangel 32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Uttryckssymbol 32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1" name="Grupp 340"/>
          <p:cNvGrpSpPr/>
          <p:nvPr/>
        </p:nvGrpSpPr>
        <p:grpSpPr>
          <a:xfrm>
            <a:off x="7021751" y="4329105"/>
            <a:ext cx="432731" cy="449813"/>
            <a:chOff x="5562583" y="1306693"/>
            <a:chExt cx="890953" cy="926122"/>
          </a:xfrm>
        </p:grpSpPr>
        <p:sp>
          <p:nvSpPr>
            <p:cNvPr id="342" name="Rektangel 34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Uttryckssymbol 34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4" name="Grupp 343"/>
          <p:cNvGrpSpPr/>
          <p:nvPr/>
        </p:nvGrpSpPr>
        <p:grpSpPr>
          <a:xfrm>
            <a:off x="7027857" y="4829283"/>
            <a:ext cx="432731" cy="449813"/>
            <a:chOff x="5562583" y="1306693"/>
            <a:chExt cx="890953" cy="926122"/>
          </a:xfrm>
        </p:grpSpPr>
        <p:sp>
          <p:nvSpPr>
            <p:cNvPr id="345" name="Rektangel 344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Uttryckssymbol 345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7" name="Grupp 346"/>
          <p:cNvGrpSpPr/>
          <p:nvPr/>
        </p:nvGrpSpPr>
        <p:grpSpPr>
          <a:xfrm>
            <a:off x="7014704" y="3875475"/>
            <a:ext cx="432731" cy="449813"/>
            <a:chOff x="5562583" y="1306693"/>
            <a:chExt cx="890953" cy="926122"/>
          </a:xfrm>
        </p:grpSpPr>
        <p:sp>
          <p:nvSpPr>
            <p:cNvPr id="348" name="Rektangel 347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Uttryckssymbol 348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0" name="Grupp 349"/>
          <p:cNvGrpSpPr/>
          <p:nvPr/>
        </p:nvGrpSpPr>
        <p:grpSpPr>
          <a:xfrm>
            <a:off x="7011752" y="3364109"/>
            <a:ext cx="432731" cy="449813"/>
            <a:chOff x="5562583" y="1306693"/>
            <a:chExt cx="890953" cy="926122"/>
          </a:xfrm>
        </p:grpSpPr>
        <p:sp>
          <p:nvSpPr>
            <p:cNvPr id="351" name="Rektangel 350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Uttryckssymbol 35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3" name="Grupp 352"/>
          <p:cNvGrpSpPr/>
          <p:nvPr/>
        </p:nvGrpSpPr>
        <p:grpSpPr>
          <a:xfrm>
            <a:off x="7016207" y="2864363"/>
            <a:ext cx="432731" cy="449813"/>
            <a:chOff x="5562583" y="1306693"/>
            <a:chExt cx="890953" cy="926122"/>
          </a:xfrm>
        </p:grpSpPr>
        <p:sp>
          <p:nvSpPr>
            <p:cNvPr id="354" name="Rektangel 35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Uttryckssymbol 35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6" name="Grupp 355"/>
          <p:cNvGrpSpPr/>
          <p:nvPr/>
        </p:nvGrpSpPr>
        <p:grpSpPr>
          <a:xfrm>
            <a:off x="7495537" y="4324555"/>
            <a:ext cx="432731" cy="449813"/>
            <a:chOff x="5562583" y="1306693"/>
            <a:chExt cx="890953" cy="926122"/>
          </a:xfrm>
        </p:grpSpPr>
        <p:sp>
          <p:nvSpPr>
            <p:cNvPr id="357" name="Rektangel 356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Uttryckssymbol 357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upp 358"/>
          <p:cNvGrpSpPr/>
          <p:nvPr/>
        </p:nvGrpSpPr>
        <p:grpSpPr>
          <a:xfrm>
            <a:off x="7501643" y="4838494"/>
            <a:ext cx="432731" cy="449813"/>
            <a:chOff x="5562583" y="1306693"/>
            <a:chExt cx="890953" cy="926122"/>
          </a:xfrm>
        </p:grpSpPr>
        <p:sp>
          <p:nvSpPr>
            <p:cNvPr id="360" name="Rektangel 35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Uttryckssymbol 36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2" name="Grupp 361"/>
          <p:cNvGrpSpPr/>
          <p:nvPr/>
        </p:nvGrpSpPr>
        <p:grpSpPr>
          <a:xfrm>
            <a:off x="7495537" y="3822888"/>
            <a:ext cx="432731" cy="449813"/>
            <a:chOff x="5562583" y="1306693"/>
            <a:chExt cx="890953" cy="926122"/>
          </a:xfrm>
        </p:grpSpPr>
        <p:sp>
          <p:nvSpPr>
            <p:cNvPr id="363" name="Rektangel 36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Uttryckssymbol 36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5" name="Grupp 364"/>
          <p:cNvGrpSpPr/>
          <p:nvPr/>
        </p:nvGrpSpPr>
        <p:grpSpPr>
          <a:xfrm>
            <a:off x="7516072" y="3303844"/>
            <a:ext cx="432731" cy="449813"/>
            <a:chOff x="5562583" y="1306693"/>
            <a:chExt cx="890953" cy="926122"/>
          </a:xfrm>
        </p:grpSpPr>
        <p:sp>
          <p:nvSpPr>
            <p:cNvPr id="366" name="Rektangel 36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Uttryckssymbol 36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1" name="Grupp 370"/>
          <p:cNvGrpSpPr/>
          <p:nvPr/>
        </p:nvGrpSpPr>
        <p:grpSpPr>
          <a:xfrm>
            <a:off x="7991312" y="4333785"/>
            <a:ext cx="432731" cy="449813"/>
            <a:chOff x="5562583" y="1306693"/>
            <a:chExt cx="890953" cy="926122"/>
          </a:xfrm>
        </p:grpSpPr>
        <p:sp>
          <p:nvSpPr>
            <p:cNvPr id="372" name="Rektangel 37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Uttryckssymbol 37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4" name="Grupp 373"/>
          <p:cNvGrpSpPr/>
          <p:nvPr/>
        </p:nvGrpSpPr>
        <p:grpSpPr>
          <a:xfrm>
            <a:off x="7984698" y="4835643"/>
            <a:ext cx="432731" cy="449813"/>
            <a:chOff x="5562583" y="1306693"/>
            <a:chExt cx="890953" cy="926122"/>
          </a:xfrm>
        </p:grpSpPr>
        <p:sp>
          <p:nvSpPr>
            <p:cNvPr id="375" name="Rektangel 374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Uttryckssymbol 375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7" name="Grupp 376"/>
          <p:cNvGrpSpPr/>
          <p:nvPr/>
        </p:nvGrpSpPr>
        <p:grpSpPr>
          <a:xfrm>
            <a:off x="7988360" y="3828820"/>
            <a:ext cx="432731" cy="449813"/>
            <a:chOff x="5562583" y="1306693"/>
            <a:chExt cx="890953" cy="926122"/>
          </a:xfrm>
        </p:grpSpPr>
        <p:sp>
          <p:nvSpPr>
            <p:cNvPr id="378" name="Rektangel 377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Uttryckssymbol 378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0" name="Grupp 379"/>
          <p:cNvGrpSpPr/>
          <p:nvPr/>
        </p:nvGrpSpPr>
        <p:grpSpPr>
          <a:xfrm>
            <a:off x="7984698" y="3306695"/>
            <a:ext cx="432731" cy="449813"/>
            <a:chOff x="5562583" y="1306693"/>
            <a:chExt cx="890953" cy="926122"/>
          </a:xfrm>
        </p:grpSpPr>
        <p:sp>
          <p:nvSpPr>
            <p:cNvPr id="381" name="Rektangel 380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Uttryckssymbol 38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upp 388"/>
          <p:cNvGrpSpPr/>
          <p:nvPr/>
        </p:nvGrpSpPr>
        <p:grpSpPr>
          <a:xfrm>
            <a:off x="7997133" y="2801666"/>
            <a:ext cx="432731" cy="449813"/>
            <a:chOff x="5562583" y="1306693"/>
            <a:chExt cx="890953" cy="926122"/>
          </a:xfrm>
        </p:grpSpPr>
        <p:sp>
          <p:nvSpPr>
            <p:cNvPr id="390" name="Rektangel 38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Uttryckssymbol 39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2" name="Grupp 391"/>
          <p:cNvGrpSpPr/>
          <p:nvPr/>
        </p:nvGrpSpPr>
        <p:grpSpPr>
          <a:xfrm>
            <a:off x="8435833" y="4324555"/>
            <a:ext cx="432731" cy="449813"/>
            <a:chOff x="5562583" y="1306693"/>
            <a:chExt cx="890953" cy="926122"/>
          </a:xfrm>
        </p:grpSpPr>
        <p:sp>
          <p:nvSpPr>
            <p:cNvPr id="393" name="Rektangel 39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Uttryckssymbol 39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5" name="Grupp 394"/>
          <p:cNvGrpSpPr/>
          <p:nvPr/>
        </p:nvGrpSpPr>
        <p:grpSpPr>
          <a:xfrm>
            <a:off x="8441939" y="4824733"/>
            <a:ext cx="432731" cy="449813"/>
            <a:chOff x="5562583" y="1306693"/>
            <a:chExt cx="890953" cy="926122"/>
          </a:xfrm>
        </p:grpSpPr>
        <p:sp>
          <p:nvSpPr>
            <p:cNvPr id="396" name="Rektangel 39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Uttryckssymbol 39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8" name="Grupp 397"/>
          <p:cNvGrpSpPr/>
          <p:nvPr/>
        </p:nvGrpSpPr>
        <p:grpSpPr>
          <a:xfrm>
            <a:off x="8428786" y="3870925"/>
            <a:ext cx="432731" cy="449813"/>
            <a:chOff x="5562583" y="1306693"/>
            <a:chExt cx="890953" cy="926122"/>
          </a:xfrm>
        </p:grpSpPr>
        <p:sp>
          <p:nvSpPr>
            <p:cNvPr id="399" name="Rektangel 39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Uttryckssymbol 39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1" name="Grupp 400"/>
          <p:cNvGrpSpPr/>
          <p:nvPr/>
        </p:nvGrpSpPr>
        <p:grpSpPr>
          <a:xfrm>
            <a:off x="8425834" y="3359559"/>
            <a:ext cx="432731" cy="449813"/>
            <a:chOff x="5562583" y="1306693"/>
            <a:chExt cx="890953" cy="926122"/>
          </a:xfrm>
        </p:grpSpPr>
        <p:sp>
          <p:nvSpPr>
            <p:cNvPr id="402" name="Rektangel 40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Uttryckssymbol 40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7" name="Grupp 406"/>
          <p:cNvGrpSpPr/>
          <p:nvPr/>
        </p:nvGrpSpPr>
        <p:grpSpPr>
          <a:xfrm>
            <a:off x="8909619" y="4320005"/>
            <a:ext cx="432731" cy="449813"/>
            <a:chOff x="5562583" y="1306693"/>
            <a:chExt cx="890953" cy="926122"/>
          </a:xfrm>
        </p:grpSpPr>
        <p:sp>
          <p:nvSpPr>
            <p:cNvPr id="408" name="Rektangel 407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Uttryckssymbol 408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0" name="Grupp 409"/>
          <p:cNvGrpSpPr/>
          <p:nvPr/>
        </p:nvGrpSpPr>
        <p:grpSpPr>
          <a:xfrm>
            <a:off x="8915725" y="4833944"/>
            <a:ext cx="432731" cy="449813"/>
            <a:chOff x="5562583" y="1306693"/>
            <a:chExt cx="890953" cy="926122"/>
          </a:xfrm>
        </p:grpSpPr>
        <p:sp>
          <p:nvSpPr>
            <p:cNvPr id="411" name="Rektangel 410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Uttryckssymbol 411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3" name="Grupp 412"/>
          <p:cNvGrpSpPr/>
          <p:nvPr/>
        </p:nvGrpSpPr>
        <p:grpSpPr>
          <a:xfrm>
            <a:off x="8909619" y="3818338"/>
            <a:ext cx="432731" cy="449813"/>
            <a:chOff x="5562583" y="1306693"/>
            <a:chExt cx="890953" cy="926122"/>
          </a:xfrm>
        </p:grpSpPr>
        <p:sp>
          <p:nvSpPr>
            <p:cNvPr id="414" name="Rektangel 41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Uttryckssymbol 41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2" name="Grupp 421"/>
          <p:cNvGrpSpPr/>
          <p:nvPr/>
        </p:nvGrpSpPr>
        <p:grpSpPr>
          <a:xfrm>
            <a:off x="9405394" y="4329235"/>
            <a:ext cx="432731" cy="449813"/>
            <a:chOff x="5562583" y="1306693"/>
            <a:chExt cx="890953" cy="926122"/>
          </a:xfrm>
        </p:grpSpPr>
        <p:sp>
          <p:nvSpPr>
            <p:cNvPr id="423" name="Rektangel 422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Uttryckssymbol 423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5" name="Grupp 424"/>
          <p:cNvGrpSpPr/>
          <p:nvPr/>
        </p:nvGrpSpPr>
        <p:grpSpPr>
          <a:xfrm>
            <a:off x="9398780" y="4831093"/>
            <a:ext cx="432731" cy="449813"/>
            <a:chOff x="5562583" y="1306693"/>
            <a:chExt cx="890953" cy="926122"/>
          </a:xfrm>
        </p:grpSpPr>
        <p:sp>
          <p:nvSpPr>
            <p:cNvPr id="426" name="Rektangel 425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Uttryckssymbol 426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8" name="Grupp 427"/>
          <p:cNvGrpSpPr/>
          <p:nvPr/>
        </p:nvGrpSpPr>
        <p:grpSpPr>
          <a:xfrm>
            <a:off x="9402442" y="3824270"/>
            <a:ext cx="432731" cy="449813"/>
            <a:chOff x="5562583" y="1306693"/>
            <a:chExt cx="890953" cy="926122"/>
          </a:xfrm>
        </p:grpSpPr>
        <p:sp>
          <p:nvSpPr>
            <p:cNvPr id="429" name="Rektangel 42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Uttryckssymbol 42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1" name="Grupp 430"/>
          <p:cNvGrpSpPr/>
          <p:nvPr/>
        </p:nvGrpSpPr>
        <p:grpSpPr>
          <a:xfrm>
            <a:off x="9398780" y="3302145"/>
            <a:ext cx="432731" cy="449813"/>
            <a:chOff x="5562583" y="1306693"/>
            <a:chExt cx="890953" cy="926122"/>
          </a:xfrm>
        </p:grpSpPr>
        <p:sp>
          <p:nvSpPr>
            <p:cNvPr id="432" name="Rektangel 43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Uttryckssymbol 43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4" name="Grupp 433"/>
          <p:cNvGrpSpPr/>
          <p:nvPr/>
        </p:nvGrpSpPr>
        <p:grpSpPr>
          <a:xfrm>
            <a:off x="9405394" y="2804726"/>
            <a:ext cx="432731" cy="449813"/>
            <a:chOff x="5562583" y="1306693"/>
            <a:chExt cx="890953" cy="926122"/>
          </a:xfrm>
        </p:grpSpPr>
        <p:sp>
          <p:nvSpPr>
            <p:cNvPr id="435" name="Rektangel 434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Uttryckssymbol 435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3" name="Grupp 442"/>
          <p:cNvGrpSpPr/>
          <p:nvPr/>
        </p:nvGrpSpPr>
        <p:grpSpPr>
          <a:xfrm>
            <a:off x="9860803" y="4317401"/>
            <a:ext cx="432731" cy="449813"/>
            <a:chOff x="5562583" y="1306693"/>
            <a:chExt cx="890953" cy="926122"/>
          </a:xfrm>
        </p:grpSpPr>
        <p:sp>
          <p:nvSpPr>
            <p:cNvPr id="444" name="Rektangel 443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Uttryckssymbol 444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upp 445"/>
          <p:cNvGrpSpPr/>
          <p:nvPr/>
        </p:nvGrpSpPr>
        <p:grpSpPr>
          <a:xfrm>
            <a:off x="9866909" y="4817579"/>
            <a:ext cx="432731" cy="449813"/>
            <a:chOff x="5562583" y="1306693"/>
            <a:chExt cx="890953" cy="926122"/>
          </a:xfrm>
        </p:grpSpPr>
        <p:sp>
          <p:nvSpPr>
            <p:cNvPr id="447" name="Rektangel 446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Uttryckssymbol 447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9" name="Grupp 448"/>
          <p:cNvGrpSpPr/>
          <p:nvPr/>
        </p:nvGrpSpPr>
        <p:grpSpPr>
          <a:xfrm>
            <a:off x="9853756" y="3863771"/>
            <a:ext cx="432731" cy="449813"/>
            <a:chOff x="5562583" y="1306693"/>
            <a:chExt cx="890953" cy="926122"/>
          </a:xfrm>
        </p:grpSpPr>
        <p:sp>
          <p:nvSpPr>
            <p:cNvPr id="450" name="Rektangel 449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Uttryckssymbol 450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8" name="Grupp 457"/>
          <p:cNvGrpSpPr/>
          <p:nvPr/>
        </p:nvGrpSpPr>
        <p:grpSpPr>
          <a:xfrm>
            <a:off x="10334589" y="4312851"/>
            <a:ext cx="432731" cy="449813"/>
            <a:chOff x="5562583" y="1306693"/>
            <a:chExt cx="890953" cy="926122"/>
          </a:xfrm>
        </p:grpSpPr>
        <p:sp>
          <p:nvSpPr>
            <p:cNvPr id="459" name="Rektangel 458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Uttryckssymbol 459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1" name="Grupp 460"/>
          <p:cNvGrpSpPr/>
          <p:nvPr/>
        </p:nvGrpSpPr>
        <p:grpSpPr>
          <a:xfrm>
            <a:off x="10340695" y="4826790"/>
            <a:ext cx="432731" cy="449813"/>
            <a:chOff x="5562583" y="1306693"/>
            <a:chExt cx="890953" cy="926122"/>
          </a:xfrm>
        </p:grpSpPr>
        <p:sp>
          <p:nvSpPr>
            <p:cNvPr id="462" name="Rektangel 461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Uttryckssymbol 462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6" name="Grupp 475"/>
          <p:cNvGrpSpPr/>
          <p:nvPr/>
        </p:nvGrpSpPr>
        <p:grpSpPr>
          <a:xfrm>
            <a:off x="10823750" y="4823939"/>
            <a:ext cx="432731" cy="449813"/>
            <a:chOff x="5562583" y="1306693"/>
            <a:chExt cx="890953" cy="926122"/>
          </a:xfrm>
        </p:grpSpPr>
        <p:sp>
          <p:nvSpPr>
            <p:cNvPr id="477" name="Rektangel 476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Uttryckssymbol 477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6" name="Grupp 505"/>
          <p:cNvGrpSpPr/>
          <p:nvPr/>
        </p:nvGrpSpPr>
        <p:grpSpPr>
          <a:xfrm>
            <a:off x="11291879" y="4823939"/>
            <a:ext cx="432731" cy="449813"/>
            <a:chOff x="5562583" y="1306693"/>
            <a:chExt cx="890953" cy="926122"/>
          </a:xfrm>
        </p:grpSpPr>
        <p:sp>
          <p:nvSpPr>
            <p:cNvPr id="507" name="Rektangel 506"/>
            <p:cNvSpPr/>
            <p:nvPr/>
          </p:nvSpPr>
          <p:spPr>
            <a:xfrm>
              <a:off x="5562583" y="1306693"/>
              <a:ext cx="890953" cy="926122"/>
            </a:xfrm>
            <a:prstGeom prst="rect">
              <a:avLst/>
            </a:pr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41000">
                  <a:schemeClr val="accent4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Uttryckssymbol 507"/>
            <p:cNvSpPr/>
            <p:nvPr/>
          </p:nvSpPr>
          <p:spPr>
            <a:xfrm>
              <a:off x="5731639" y="1493541"/>
              <a:ext cx="540688" cy="540688"/>
            </a:xfrm>
            <a:prstGeom prst="smileyFac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5" name="Grupp 544"/>
          <p:cNvGrpSpPr/>
          <p:nvPr/>
        </p:nvGrpSpPr>
        <p:grpSpPr>
          <a:xfrm>
            <a:off x="3741358" y="2802879"/>
            <a:ext cx="430369" cy="447357"/>
            <a:chOff x="6594997" y="1277964"/>
            <a:chExt cx="890953" cy="926122"/>
          </a:xfrm>
        </p:grpSpPr>
        <p:sp>
          <p:nvSpPr>
            <p:cNvPr id="546" name="Rektangel 545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Uttryckssymbol 546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8" name="Grupp 547"/>
          <p:cNvGrpSpPr/>
          <p:nvPr/>
        </p:nvGrpSpPr>
        <p:grpSpPr>
          <a:xfrm>
            <a:off x="4213534" y="2818656"/>
            <a:ext cx="430369" cy="447357"/>
            <a:chOff x="6594997" y="1277964"/>
            <a:chExt cx="890953" cy="926122"/>
          </a:xfrm>
        </p:grpSpPr>
        <p:sp>
          <p:nvSpPr>
            <p:cNvPr id="549" name="Rektangel 548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Uttryckssymbol 549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1" name="Grupp 550"/>
          <p:cNvGrpSpPr/>
          <p:nvPr/>
        </p:nvGrpSpPr>
        <p:grpSpPr>
          <a:xfrm>
            <a:off x="4665777" y="2803392"/>
            <a:ext cx="430369" cy="447357"/>
            <a:chOff x="6594997" y="1277964"/>
            <a:chExt cx="890953" cy="926122"/>
          </a:xfrm>
        </p:grpSpPr>
        <p:sp>
          <p:nvSpPr>
            <p:cNvPr id="552" name="Rektangel 551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Uttryckssymbol 552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4" name="Grupp 553"/>
          <p:cNvGrpSpPr/>
          <p:nvPr/>
        </p:nvGrpSpPr>
        <p:grpSpPr>
          <a:xfrm>
            <a:off x="6055081" y="3861870"/>
            <a:ext cx="430369" cy="447357"/>
            <a:chOff x="6594997" y="1277964"/>
            <a:chExt cx="890953" cy="926122"/>
          </a:xfrm>
        </p:grpSpPr>
        <p:sp>
          <p:nvSpPr>
            <p:cNvPr id="555" name="Rektangel 554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Uttryckssymbol 555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7" name="Grupp 556"/>
          <p:cNvGrpSpPr/>
          <p:nvPr/>
        </p:nvGrpSpPr>
        <p:grpSpPr>
          <a:xfrm>
            <a:off x="6041168" y="3376913"/>
            <a:ext cx="430369" cy="447357"/>
            <a:chOff x="6594997" y="1277964"/>
            <a:chExt cx="890953" cy="926122"/>
          </a:xfrm>
        </p:grpSpPr>
        <p:sp>
          <p:nvSpPr>
            <p:cNvPr id="558" name="Rektangel 557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Uttryckssymbol 558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0" name="Grupp 559"/>
          <p:cNvGrpSpPr/>
          <p:nvPr/>
        </p:nvGrpSpPr>
        <p:grpSpPr>
          <a:xfrm>
            <a:off x="6509794" y="3368776"/>
            <a:ext cx="430369" cy="447357"/>
            <a:chOff x="6594997" y="1277964"/>
            <a:chExt cx="890953" cy="926122"/>
          </a:xfrm>
        </p:grpSpPr>
        <p:sp>
          <p:nvSpPr>
            <p:cNvPr id="561" name="Rektangel 560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Uttryckssymbol 561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3" name="Grupp 562"/>
          <p:cNvGrpSpPr/>
          <p:nvPr/>
        </p:nvGrpSpPr>
        <p:grpSpPr>
          <a:xfrm>
            <a:off x="6527104" y="3852757"/>
            <a:ext cx="430369" cy="447357"/>
            <a:chOff x="6594997" y="1277964"/>
            <a:chExt cx="890953" cy="926122"/>
          </a:xfrm>
        </p:grpSpPr>
        <p:sp>
          <p:nvSpPr>
            <p:cNvPr id="564" name="Rektangel 563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Uttryckssymbol 564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6" name="Grupp 565"/>
          <p:cNvGrpSpPr/>
          <p:nvPr/>
        </p:nvGrpSpPr>
        <p:grpSpPr>
          <a:xfrm>
            <a:off x="6518019" y="2860764"/>
            <a:ext cx="430369" cy="447357"/>
            <a:chOff x="6594997" y="1277964"/>
            <a:chExt cx="890953" cy="926122"/>
          </a:xfrm>
        </p:grpSpPr>
        <p:sp>
          <p:nvSpPr>
            <p:cNvPr id="567" name="Rektangel 566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Uttryckssymbol 567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9" name="Grupp 568"/>
          <p:cNvGrpSpPr/>
          <p:nvPr/>
        </p:nvGrpSpPr>
        <p:grpSpPr>
          <a:xfrm>
            <a:off x="7527283" y="2795832"/>
            <a:ext cx="430369" cy="447357"/>
            <a:chOff x="6594997" y="1277964"/>
            <a:chExt cx="890953" cy="926122"/>
          </a:xfrm>
        </p:grpSpPr>
        <p:sp>
          <p:nvSpPr>
            <p:cNvPr id="570" name="Rektangel 569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Uttryckssymbol 570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2" name="Grupp 571"/>
          <p:cNvGrpSpPr/>
          <p:nvPr/>
        </p:nvGrpSpPr>
        <p:grpSpPr>
          <a:xfrm>
            <a:off x="8466338" y="2846431"/>
            <a:ext cx="430369" cy="447357"/>
            <a:chOff x="6594997" y="1277964"/>
            <a:chExt cx="890953" cy="926122"/>
          </a:xfrm>
        </p:grpSpPr>
        <p:sp>
          <p:nvSpPr>
            <p:cNvPr id="573" name="Rektangel 572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Uttryckssymbol 573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5" name="Grupp 574"/>
          <p:cNvGrpSpPr/>
          <p:nvPr/>
        </p:nvGrpSpPr>
        <p:grpSpPr>
          <a:xfrm>
            <a:off x="8920512" y="3296552"/>
            <a:ext cx="430369" cy="447357"/>
            <a:chOff x="6594997" y="1277964"/>
            <a:chExt cx="890953" cy="926122"/>
          </a:xfrm>
        </p:grpSpPr>
        <p:sp>
          <p:nvSpPr>
            <p:cNvPr id="576" name="Rektangel 575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Uttryckssymbol 576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8" name="Grupp 577"/>
          <p:cNvGrpSpPr/>
          <p:nvPr/>
        </p:nvGrpSpPr>
        <p:grpSpPr>
          <a:xfrm>
            <a:off x="9851985" y="3344004"/>
            <a:ext cx="430369" cy="447357"/>
            <a:chOff x="6594997" y="1277964"/>
            <a:chExt cx="890953" cy="926122"/>
          </a:xfrm>
        </p:grpSpPr>
        <p:sp>
          <p:nvSpPr>
            <p:cNvPr id="579" name="Rektangel 578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Uttryckssymbol 579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1" name="Grupp 580"/>
          <p:cNvGrpSpPr/>
          <p:nvPr/>
        </p:nvGrpSpPr>
        <p:grpSpPr>
          <a:xfrm>
            <a:off x="9365515" y="2311847"/>
            <a:ext cx="430369" cy="447357"/>
            <a:chOff x="6594997" y="1277964"/>
            <a:chExt cx="890953" cy="926122"/>
          </a:xfrm>
        </p:grpSpPr>
        <p:sp>
          <p:nvSpPr>
            <p:cNvPr id="582" name="Rektangel 581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Uttryckssymbol 582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4" name="Grupp 583"/>
          <p:cNvGrpSpPr/>
          <p:nvPr/>
        </p:nvGrpSpPr>
        <p:grpSpPr>
          <a:xfrm>
            <a:off x="8911073" y="2819418"/>
            <a:ext cx="430369" cy="447357"/>
            <a:chOff x="6594997" y="1277964"/>
            <a:chExt cx="890953" cy="926122"/>
          </a:xfrm>
        </p:grpSpPr>
        <p:sp>
          <p:nvSpPr>
            <p:cNvPr id="585" name="Rektangel 584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Uttryckssymbol 585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7" name="Grupp 586"/>
          <p:cNvGrpSpPr/>
          <p:nvPr/>
        </p:nvGrpSpPr>
        <p:grpSpPr>
          <a:xfrm>
            <a:off x="8427912" y="2343060"/>
            <a:ext cx="430369" cy="447357"/>
            <a:chOff x="6594997" y="1277964"/>
            <a:chExt cx="890953" cy="926122"/>
          </a:xfrm>
        </p:grpSpPr>
        <p:sp>
          <p:nvSpPr>
            <p:cNvPr id="588" name="Rektangel 587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Uttryckssymbol 588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0" name="Grupp 589"/>
          <p:cNvGrpSpPr/>
          <p:nvPr/>
        </p:nvGrpSpPr>
        <p:grpSpPr>
          <a:xfrm>
            <a:off x="6957971" y="2391661"/>
            <a:ext cx="430369" cy="447357"/>
            <a:chOff x="6594997" y="1277964"/>
            <a:chExt cx="890953" cy="926122"/>
          </a:xfrm>
        </p:grpSpPr>
        <p:sp>
          <p:nvSpPr>
            <p:cNvPr id="591" name="Rektangel 590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Uttryckssymbol 591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3" name="Grupp 592"/>
          <p:cNvGrpSpPr/>
          <p:nvPr/>
        </p:nvGrpSpPr>
        <p:grpSpPr>
          <a:xfrm>
            <a:off x="7957652" y="2343060"/>
            <a:ext cx="430369" cy="447357"/>
            <a:chOff x="6594997" y="1277964"/>
            <a:chExt cx="890953" cy="926122"/>
          </a:xfrm>
        </p:grpSpPr>
        <p:sp>
          <p:nvSpPr>
            <p:cNvPr id="594" name="Rektangel 593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Uttryckssymbol 594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6" name="Grupp 595"/>
          <p:cNvGrpSpPr/>
          <p:nvPr/>
        </p:nvGrpSpPr>
        <p:grpSpPr>
          <a:xfrm>
            <a:off x="9348456" y="1832427"/>
            <a:ext cx="430369" cy="447357"/>
            <a:chOff x="6594997" y="1277964"/>
            <a:chExt cx="890953" cy="926122"/>
          </a:xfrm>
        </p:grpSpPr>
        <p:sp>
          <p:nvSpPr>
            <p:cNvPr id="597" name="Rektangel 596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Uttryckssymbol 597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9" name="Grupp 598"/>
          <p:cNvGrpSpPr/>
          <p:nvPr/>
        </p:nvGrpSpPr>
        <p:grpSpPr>
          <a:xfrm>
            <a:off x="9872237" y="2818656"/>
            <a:ext cx="430369" cy="447357"/>
            <a:chOff x="6594997" y="1277964"/>
            <a:chExt cx="890953" cy="926122"/>
          </a:xfrm>
        </p:grpSpPr>
        <p:sp>
          <p:nvSpPr>
            <p:cNvPr id="600" name="Rektangel 599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Uttryckssymbol 600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2" name="Grupp 601"/>
          <p:cNvGrpSpPr/>
          <p:nvPr/>
        </p:nvGrpSpPr>
        <p:grpSpPr>
          <a:xfrm>
            <a:off x="4203106" y="2322778"/>
            <a:ext cx="430369" cy="447357"/>
            <a:chOff x="6594997" y="1277964"/>
            <a:chExt cx="890953" cy="926122"/>
          </a:xfrm>
        </p:grpSpPr>
        <p:sp>
          <p:nvSpPr>
            <p:cNvPr id="603" name="Rektangel 602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Uttryckssymbol 603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5" name="Grupp 604"/>
          <p:cNvGrpSpPr/>
          <p:nvPr/>
        </p:nvGrpSpPr>
        <p:grpSpPr>
          <a:xfrm>
            <a:off x="4654825" y="2303556"/>
            <a:ext cx="430369" cy="447357"/>
            <a:chOff x="6594997" y="1277964"/>
            <a:chExt cx="890953" cy="926122"/>
          </a:xfrm>
        </p:grpSpPr>
        <p:sp>
          <p:nvSpPr>
            <p:cNvPr id="606" name="Rektangel 605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Uttryckssymbol 606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8" name="Grupp 607"/>
          <p:cNvGrpSpPr/>
          <p:nvPr/>
        </p:nvGrpSpPr>
        <p:grpSpPr>
          <a:xfrm>
            <a:off x="5126029" y="1835390"/>
            <a:ext cx="430369" cy="447357"/>
            <a:chOff x="6594997" y="1277964"/>
            <a:chExt cx="890953" cy="926122"/>
          </a:xfrm>
        </p:grpSpPr>
        <p:sp>
          <p:nvSpPr>
            <p:cNvPr id="609" name="Rektangel 608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Uttryckssymbol 609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1" name="Grupp 610"/>
          <p:cNvGrpSpPr/>
          <p:nvPr/>
        </p:nvGrpSpPr>
        <p:grpSpPr>
          <a:xfrm>
            <a:off x="5142722" y="1357017"/>
            <a:ext cx="430369" cy="447357"/>
            <a:chOff x="6594997" y="1277964"/>
            <a:chExt cx="890953" cy="926122"/>
          </a:xfrm>
        </p:grpSpPr>
        <p:sp>
          <p:nvSpPr>
            <p:cNvPr id="612" name="Rektangel 611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Uttryckssymbol 612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4" name="Grupp 613"/>
          <p:cNvGrpSpPr/>
          <p:nvPr/>
        </p:nvGrpSpPr>
        <p:grpSpPr>
          <a:xfrm>
            <a:off x="5580538" y="2335504"/>
            <a:ext cx="430369" cy="447357"/>
            <a:chOff x="6594997" y="1277964"/>
            <a:chExt cx="890953" cy="926122"/>
          </a:xfrm>
        </p:grpSpPr>
        <p:sp>
          <p:nvSpPr>
            <p:cNvPr id="615" name="Rektangel 614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Uttryckssymbol 615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7" name="Grupp 616"/>
          <p:cNvGrpSpPr/>
          <p:nvPr/>
        </p:nvGrpSpPr>
        <p:grpSpPr>
          <a:xfrm>
            <a:off x="5584023" y="1850729"/>
            <a:ext cx="430369" cy="447357"/>
            <a:chOff x="6594997" y="1277964"/>
            <a:chExt cx="890953" cy="926122"/>
          </a:xfrm>
        </p:grpSpPr>
        <p:sp>
          <p:nvSpPr>
            <p:cNvPr id="618" name="Rektangel 617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Uttryckssymbol 618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0" name="Grupp 619"/>
          <p:cNvGrpSpPr/>
          <p:nvPr/>
        </p:nvGrpSpPr>
        <p:grpSpPr>
          <a:xfrm>
            <a:off x="3222773" y="1779137"/>
            <a:ext cx="430369" cy="447357"/>
            <a:chOff x="6594997" y="1277964"/>
            <a:chExt cx="890953" cy="926122"/>
          </a:xfrm>
        </p:grpSpPr>
        <p:sp>
          <p:nvSpPr>
            <p:cNvPr id="621" name="Rektangel 620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Uttryckssymbol 621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3" name="Grupp 622"/>
          <p:cNvGrpSpPr/>
          <p:nvPr/>
        </p:nvGrpSpPr>
        <p:grpSpPr>
          <a:xfrm>
            <a:off x="2741227" y="2374177"/>
            <a:ext cx="430369" cy="447357"/>
            <a:chOff x="6594997" y="1277964"/>
            <a:chExt cx="890953" cy="926122"/>
          </a:xfrm>
        </p:grpSpPr>
        <p:sp>
          <p:nvSpPr>
            <p:cNvPr id="624" name="Rektangel 623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Uttryckssymbol 624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6" name="Grupp 625"/>
          <p:cNvGrpSpPr/>
          <p:nvPr/>
        </p:nvGrpSpPr>
        <p:grpSpPr>
          <a:xfrm>
            <a:off x="2247932" y="4346010"/>
            <a:ext cx="430369" cy="447357"/>
            <a:chOff x="6594997" y="1277964"/>
            <a:chExt cx="890953" cy="926122"/>
          </a:xfrm>
        </p:grpSpPr>
        <p:sp>
          <p:nvSpPr>
            <p:cNvPr id="627" name="Rektangel 626"/>
            <p:cNvSpPr/>
            <p:nvPr/>
          </p:nvSpPr>
          <p:spPr>
            <a:xfrm>
              <a:off x="6594997" y="1277964"/>
              <a:ext cx="890953" cy="926122"/>
            </a:xfrm>
            <a:prstGeom prst="rect">
              <a:avLst/>
            </a:prstGeom>
            <a:gradFill>
              <a:gsLst>
                <a:gs pos="99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41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>
              <a:glow>
                <a:schemeClr val="bg2">
                  <a:lumMod val="90000"/>
                  <a:alpha val="82000"/>
                </a:schemeClr>
              </a:glow>
              <a:outerShdw blurRad="25400" dist="38100" dir="5400000" sx="96000" sy="96000" algn="t" rotWithShape="0">
                <a:prstClr val="black">
                  <a:alpha val="49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Uttryckssymbol 627"/>
            <p:cNvSpPr/>
            <p:nvPr/>
          </p:nvSpPr>
          <p:spPr>
            <a:xfrm>
              <a:off x="6767966" y="1478862"/>
              <a:ext cx="540688" cy="540688"/>
            </a:xfrm>
            <a:prstGeom prst="smileyFac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4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94270" y="400042"/>
            <a:ext cx="3876486" cy="536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301633" y="2309794"/>
            <a:ext cx="2269157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4742359" y="2258707"/>
            <a:ext cx="270168" cy="2770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5279653" y="3003876"/>
            <a:ext cx="2366988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Ellips 28"/>
          <p:cNvSpPr/>
          <p:nvPr/>
        </p:nvSpPr>
        <p:spPr>
          <a:xfrm>
            <a:off x="4742359" y="2944917"/>
            <a:ext cx="270168" cy="2770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5262703" y="3997318"/>
            <a:ext cx="2194801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Ellips 30"/>
          <p:cNvSpPr/>
          <p:nvPr/>
        </p:nvSpPr>
        <p:spPr>
          <a:xfrm>
            <a:off x="4742359" y="3951846"/>
            <a:ext cx="270168" cy="27703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5279653" y="3341015"/>
            <a:ext cx="2094203" cy="1860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4344743" y="726294"/>
            <a:ext cx="3575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VIKTIGASTE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SLUTSATSER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OCH INSIKTER</a:t>
            </a:r>
            <a:endParaRPr kumimoji="0" lang="sv-SE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Rak pil 42"/>
          <p:cNvCxnSpPr/>
          <p:nvPr/>
        </p:nvCxnSpPr>
        <p:spPr>
          <a:xfrm flipV="1">
            <a:off x="0" y="3434061"/>
            <a:ext cx="4194270" cy="23843"/>
          </a:xfrm>
          <a:prstGeom prst="straightConnector1">
            <a:avLst/>
          </a:prstGeom>
          <a:ln w="88900">
            <a:solidFill>
              <a:schemeClr val="tx2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ubrik 1"/>
          <p:cNvSpPr txBox="1">
            <a:spLocks/>
          </p:cNvSpPr>
          <p:nvPr/>
        </p:nvSpPr>
        <p:spPr>
          <a:xfrm>
            <a:off x="653740" y="3645198"/>
            <a:ext cx="2139462" cy="7042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5765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</a:rPr>
              <a:t>HELTID</a:t>
            </a: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srgbClr val="215765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r="16814"/>
          <a:stretch/>
        </p:blipFill>
        <p:spPr>
          <a:xfrm>
            <a:off x="-3279" y="0"/>
            <a:ext cx="6099279" cy="586554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-3279" y="-1"/>
            <a:ext cx="12195279" cy="5865541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679939" y="492369"/>
            <a:ext cx="10796954" cy="4876800"/>
          </a:xfrm>
        </p:spPr>
        <p:txBody>
          <a:bodyPr>
            <a:noAutofit/>
          </a:bodyPr>
          <a:lstStyle/>
          <a:p>
            <a:pPr algn="ctr"/>
            <a:r>
              <a:rPr lang="sv-SE" b="1" spc="3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NÄSTA STEG</a:t>
            </a:r>
            <a:r>
              <a:rPr lang="is-IS" b="1" spc="300" dirty="0" smtClean="0">
                <a:solidFill>
                  <a:srgbClr val="215765"/>
                </a:solidFill>
                <a:latin typeface="Trebuchet MS" charset="0"/>
                <a:ea typeface="Trebuchet MS" charset="0"/>
                <a:cs typeface="Trebuchet MS" charset="0"/>
              </a:rPr>
              <a:t>…</a:t>
            </a:r>
            <a:endParaRPr lang="sv-SE" b="1" spc="300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-86264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 smtClean="0"/>
              <a:t>Dialogkort</a:t>
            </a: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b="1" spc="600" dirty="0" smtClean="0">
                <a:solidFill>
                  <a:srgbClr val="215765"/>
                </a:solidFill>
              </a:rPr>
              <a:t>HELTIDSRESAN</a:t>
            </a:r>
            <a:br>
              <a:rPr lang="sv-SE" sz="4000" b="1" spc="600" dirty="0" smtClean="0">
                <a:solidFill>
                  <a:srgbClr val="215765"/>
                </a:solidFill>
              </a:rPr>
            </a:br>
            <a:r>
              <a:rPr lang="sv-SE" sz="1600" b="0" spc="600" dirty="0" smtClean="0"/>
              <a:t>organisera och bemanna</a:t>
            </a:r>
            <a:endParaRPr lang="sv-SE" sz="1600" b="0" spc="600" dirty="0">
              <a:solidFill>
                <a:srgbClr val="215765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/>
              <a:t>Vad blev det mest av, arbetsuppgifter som 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>är </a:t>
            </a:r>
            <a:r>
              <a:rPr lang="sv-SE" sz="3200" dirty="0"/>
              <a:t>lätta att flytta eller svåra</a:t>
            </a:r>
            <a:r>
              <a:rPr lang="sv-SE" sz="3200" dirty="0" smtClean="0"/>
              <a:t>?</a:t>
            </a:r>
          </a:p>
          <a:p>
            <a:pPr marL="0" lvl="0" indent="0" algn="ctr">
              <a:buNone/>
            </a:pPr>
            <a:r>
              <a:rPr lang="sv-SE" sz="3200" dirty="0" smtClean="0"/>
              <a:t>Vad </a:t>
            </a:r>
            <a:r>
              <a:rPr lang="sv-SE" sz="3200" dirty="0"/>
              <a:t>beror det på?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5848708"/>
          </a:xfrm>
          <a:prstGeom prst="rect">
            <a:avLst/>
          </a:prstGeom>
          <a:solidFill>
            <a:srgbClr val="CA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60619"/>
            <a:ext cx="10515600" cy="1121237"/>
          </a:xfrm>
        </p:spPr>
        <p:txBody>
          <a:bodyPr>
            <a:noAutofit/>
          </a:bodyPr>
          <a:lstStyle/>
          <a:p>
            <a:r>
              <a:rPr lang="sv-SE" sz="1600" b="0" dirty="0"/>
              <a:t>Dialogkort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spc="600" dirty="0"/>
              <a:t>HELTIDSRESAN</a:t>
            </a:r>
            <a:br>
              <a:rPr lang="sv-SE" sz="4000" spc="600" dirty="0"/>
            </a:br>
            <a:r>
              <a:rPr lang="sv-SE" sz="1600" b="0" spc="600" dirty="0"/>
              <a:t>organisera och bemanna</a:t>
            </a:r>
            <a:endParaRPr lang="sv-SE" sz="4000" b="1" spc="600" dirty="0">
              <a:solidFill>
                <a:srgbClr val="215765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38200" y="3163712"/>
            <a:ext cx="10515600" cy="243938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sv-SE" sz="3200" dirty="0"/>
              <a:t>Går det att flytta fler arbetsuppgifter? </a:t>
            </a:r>
            <a:endParaRPr lang="sv-SE" sz="3200" dirty="0" smtClean="0"/>
          </a:p>
          <a:p>
            <a:pPr marL="0" lvl="0" indent="0" algn="ctr">
              <a:buNone/>
            </a:pPr>
            <a:r>
              <a:rPr lang="sv-SE" sz="3200" dirty="0" smtClean="0"/>
              <a:t>Skulle </a:t>
            </a:r>
            <a:r>
              <a:rPr lang="sv-SE" sz="3200" dirty="0"/>
              <a:t>krävas något speciellt för att göra det möjligt?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41540" y="6202392"/>
            <a:ext cx="77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53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694</Words>
  <Application>Microsoft Office PowerPoint</Application>
  <PresentationFormat>Bredbild</PresentationFormat>
  <Paragraphs>204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1_Office-tema</vt:lpstr>
      <vt:lpstr>ORGANISERA OCH BEMANNA 1.0 med tillhörande dialogkort </vt:lpstr>
      <vt:lpstr>PowerPoint-presentation</vt:lpstr>
      <vt:lpstr>Arbetsuppgifter som måste utföras på bestämda tider</vt:lpstr>
      <vt:lpstr>PowerPoint-presentation</vt:lpstr>
      <vt:lpstr>PowerPoint-presentation</vt:lpstr>
      <vt:lpstr>PowerPoint-presentation</vt:lpstr>
      <vt:lpstr>NÄSTA STEG…</vt:lpstr>
      <vt:lpstr>Dialogkort HELTIDSRESAN organisera och bemanna</vt:lpstr>
      <vt:lpstr>Dialogkort HELTIDSRESAN organisera och bemanna</vt:lpstr>
      <vt:lpstr>Dialogkort HELTIDSRESAN organisera och bemanna</vt:lpstr>
      <vt:lpstr>Dialogkort HELTIDSRESAN organisera och bemanna</vt:lpstr>
      <vt:lpstr>Dialogkort HELTIDSRESAN organisera och bemanna</vt:lpstr>
      <vt:lpstr>Dialogkort HELTIDSRESAN organisera och bemanna</vt:lpstr>
      <vt:lpstr>Dialogkort HELTIDSRESAN organisera och bemanna</vt:lpstr>
      <vt:lpstr>Dialogkort HELTIDSRESAN organisera och bemanna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Brander Lars-Ove</dc:creator>
  <cp:lastModifiedBy>Brander Lars-Ove</cp:lastModifiedBy>
  <cp:revision>3</cp:revision>
  <dcterms:created xsi:type="dcterms:W3CDTF">2020-02-19T09:41:58Z</dcterms:created>
  <dcterms:modified xsi:type="dcterms:W3CDTF">2020-02-19T09:56:34Z</dcterms:modified>
</cp:coreProperties>
</file>