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9"/>
  </p:notesMasterIdLst>
  <p:sldIdLst>
    <p:sldId id="543" r:id="rId3"/>
    <p:sldId id="569" r:id="rId4"/>
    <p:sldId id="557" r:id="rId5"/>
    <p:sldId id="558" r:id="rId6"/>
    <p:sldId id="559" r:id="rId7"/>
    <p:sldId id="560" r:id="rId8"/>
    <p:sldId id="561" r:id="rId9"/>
    <p:sldId id="562" r:id="rId10"/>
    <p:sldId id="563" r:id="rId11"/>
    <p:sldId id="564" r:id="rId12"/>
    <p:sldId id="565" r:id="rId13"/>
    <p:sldId id="566" r:id="rId14"/>
    <p:sldId id="567" r:id="rId15"/>
    <p:sldId id="568" r:id="rId16"/>
    <p:sldId id="556" r:id="rId17"/>
    <p:sldId id="547" r:id="rId18"/>
    <p:sldId id="549" r:id="rId19"/>
    <p:sldId id="264" r:id="rId20"/>
    <p:sldId id="550" r:id="rId21"/>
    <p:sldId id="262" r:id="rId22"/>
    <p:sldId id="551" r:id="rId23"/>
    <p:sldId id="260" r:id="rId24"/>
    <p:sldId id="553" r:id="rId25"/>
    <p:sldId id="259" r:id="rId26"/>
    <p:sldId id="555" r:id="rId27"/>
    <p:sldId id="519" r:id="rId28"/>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én Charlotta" initials="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D3B"/>
    <a:srgbClr val="CAE5EB"/>
    <a:srgbClr val="5AAFD7"/>
    <a:srgbClr val="FDD889"/>
    <a:srgbClr val="F8841C"/>
    <a:srgbClr val="FDEDBA"/>
    <a:srgbClr val="FFF700"/>
    <a:srgbClr val="FFEC00"/>
    <a:srgbClr val="CAEBE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llanmörkt format 1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0" autoAdjust="0"/>
    <p:restoredTop sz="88614" autoAdjust="0"/>
  </p:normalViewPr>
  <p:slideViewPr>
    <p:cSldViewPr snapToGrid="0" snapToObjects="1">
      <p:cViewPr varScale="1">
        <p:scale>
          <a:sx n="72" d="100"/>
          <a:sy n="72" d="100"/>
        </p:scale>
        <p:origin x="1782" y="54"/>
      </p:cViewPr>
      <p:guideLst>
        <p:guide orient="horz" pos="2228"/>
        <p:guide pos="2880"/>
      </p:guideLst>
    </p:cSldViewPr>
  </p:slideViewPr>
  <p:outlineViewPr>
    <p:cViewPr>
      <p:scale>
        <a:sx n="33" d="100"/>
        <a:sy n="33" d="100"/>
      </p:scale>
      <p:origin x="0" y="-10182"/>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CAE5EB"/>
        </a:solidFill>
      </dgm:spPr>
      <dgm:t>
        <a:bodyPr/>
        <a:lstStyle/>
        <a:p>
          <a:r>
            <a:rPr lang="sv-SE" sz="1800" b="0" dirty="0">
              <a:solidFill>
                <a:schemeClr val="tx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5AAFD7"/>
        </a:solidFill>
      </dgm:spPr>
      <dgm:t>
        <a:bodyPr/>
        <a:lstStyle/>
        <a:p>
          <a:r>
            <a:rPr lang="sv-SE" sz="1800" b="0" dirty="0">
              <a:solidFill>
                <a:schemeClr val="bg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5AAFD7"/>
        </a:solidFill>
      </dgm:spPr>
      <dgm:t>
        <a:bodyPr/>
        <a:lstStyle/>
        <a:p>
          <a:r>
            <a:rPr lang="sv-SE" sz="1800" b="0" dirty="0">
              <a:solidFill>
                <a:schemeClr val="bg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5AAFD7"/>
        </a:solidFill>
      </dgm:spPr>
      <dgm:t>
        <a:bodyPr/>
        <a:lstStyle/>
        <a:p>
          <a:r>
            <a:rPr lang="sv-SE" sz="1800" b="0" dirty="0">
              <a:solidFill>
                <a:schemeClr val="bg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5AAFD7"/>
        </a:solidFill>
      </dgm:spPr>
      <dgm:t>
        <a:bodyPr/>
        <a:lstStyle/>
        <a:p>
          <a:r>
            <a:rPr lang="sv-SE" sz="1800" b="0" dirty="0">
              <a:solidFill>
                <a:schemeClr val="bg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5AAFD7"/>
        </a:solidFill>
      </dgm:spPr>
      <dgm:t>
        <a:bodyPr/>
        <a:lstStyle/>
        <a:p>
          <a:r>
            <a:rPr lang="sv-SE" sz="1800" b="0" dirty="0">
              <a:solidFill>
                <a:schemeClr val="bg1"/>
              </a:solidFill>
              <a:latin typeface="Trebuchet MS" panose="020B0703020202090204" pitchFamily="34" charset="0"/>
            </a:rPr>
            <a:t>Skapa</a:t>
          </a: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5AAFD7"/>
        </a:solidFill>
      </dgm:spPr>
      <dgm:t>
        <a:bodyPr/>
        <a:lstStyle/>
        <a:p>
          <a:r>
            <a:rPr lang="sv-SE" sz="1800" b="0" dirty="0">
              <a:solidFill>
                <a:schemeClr val="bg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CAE5EB"/>
        </a:solidFill>
      </dgm:spPr>
      <dgm:t>
        <a:bodyPr/>
        <a:lstStyle/>
        <a:p>
          <a:r>
            <a:rPr lang="sv-SE" sz="1800" b="0" dirty="0">
              <a:solidFill>
                <a:schemeClr val="tx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a:solidFill>
              <a:schemeClr val="tx1"/>
            </a:solidFill>
            <a:latin typeface="Trebuchet MS" panose="020B0703020202090204" pitchFamily="34" charset="0"/>
          </a:endParaRPr>
        </a:p>
      </dgm:t>
    </dgm:pt>
    <dgm:pt modelId="{B498F651-70C2-44A0-83EF-F6B9F33CD411}">
      <dgm:prSet phldrT="[Text]" custT="1"/>
      <dgm:spPr>
        <a:solidFill>
          <a:srgbClr val="5AAFD7"/>
        </a:solidFill>
      </dgm:spPr>
      <dgm:t>
        <a:bodyPr/>
        <a:lstStyle/>
        <a:p>
          <a:r>
            <a:rPr lang="sv-SE" sz="1800" b="1" dirty="0">
              <a:solidFill>
                <a:schemeClr val="bg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a:solidFill>
              <a:schemeClr val="tx1"/>
            </a:solidFill>
            <a:latin typeface="Trebuchet MS" panose="020B0703020202090204" pitchFamily="34" charset="0"/>
          </a:endParaRPr>
        </a:p>
      </dgm:t>
    </dgm:pt>
    <dgm:pt modelId="{FF82CBFC-35BE-49AF-BC08-6CE6C63998DF}">
      <dgm:prSet phldrT="[Text]" custT="1"/>
      <dgm:spPr>
        <a:solidFill>
          <a:srgbClr val="CAE5EB"/>
        </a:solidFill>
      </dgm:spPr>
      <dgm:t>
        <a:bodyPr/>
        <a:lstStyle/>
        <a:p>
          <a:r>
            <a:rPr lang="sv-SE" sz="1800" b="0" dirty="0">
              <a:solidFill>
                <a:schemeClr val="tx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5AAFD7"/>
        </a:solidFill>
      </dgm:spPr>
      <dgm:t>
        <a:bodyPr/>
        <a:lstStyle/>
        <a:p>
          <a:r>
            <a:rPr lang="sv-SE" sz="1800" b="0" dirty="0">
              <a:solidFill>
                <a:schemeClr val="bg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5AAFD7"/>
        </a:solidFill>
      </dgm:spPr>
      <dgm:t>
        <a:bodyPr/>
        <a:lstStyle/>
        <a:p>
          <a:r>
            <a:rPr lang="sv-SE" sz="1800" b="0" dirty="0">
              <a:solidFill>
                <a:schemeClr val="bg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5AAFD7"/>
        </a:solidFill>
      </dgm:spPr>
      <dgm:t>
        <a:bodyPr/>
        <a:lstStyle/>
        <a:p>
          <a:r>
            <a:rPr lang="sv-SE" sz="1800" b="0" dirty="0">
              <a:solidFill>
                <a:schemeClr val="bg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5AAFD7"/>
        </a:solidFill>
      </dgm:spPr>
      <dgm:t>
        <a:bodyPr/>
        <a:lstStyle/>
        <a:p>
          <a:r>
            <a:rPr lang="sv-SE" sz="1800" b="0" dirty="0">
              <a:solidFill>
                <a:schemeClr val="bg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CAE5EB"/>
        </a:solidFill>
      </dgm:spPr>
      <dgm:t>
        <a:bodyPr/>
        <a:lstStyle/>
        <a:p>
          <a:r>
            <a:rPr lang="sv-SE" sz="1800" b="0" dirty="0">
              <a:solidFill>
                <a:schemeClr val="tx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CAE5EB"/>
        </a:solidFill>
      </dgm:spPr>
      <dgm:t>
        <a:bodyPr/>
        <a:lstStyle/>
        <a:p>
          <a:r>
            <a:rPr lang="sv-SE" sz="1800" b="0" dirty="0">
              <a:solidFill>
                <a:schemeClr val="tx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5AAFD7"/>
        </a:solidFill>
      </dgm:spPr>
      <dgm:t>
        <a:bodyPr/>
        <a:lstStyle/>
        <a:p>
          <a:r>
            <a:rPr lang="sv-SE" sz="1800" b="0" dirty="0">
              <a:solidFill>
                <a:schemeClr val="bg1"/>
              </a:solidFill>
              <a:latin typeface="Trebuchet MS" panose="020B0703020202090204" pitchFamily="34" charset="0"/>
            </a:rPr>
            <a:t>Skapa</a:t>
          </a: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F87DB-D5CE-4DC7-B8DF-D3585D6443ED}" type="doc">
      <dgm:prSet loTypeId="urn:microsoft.com/office/officeart/2005/8/layout/hChevron3" loCatId="process" qsTypeId="urn:microsoft.com/office/officeart/2005/8/quickstyle/simple1" qsCatId="simple" csTypeId="urn:microsoft.com/office/officeart/2005/8/colors/accent1_2" csCatId="accent1" phldr="1"/>
      <dgm:spPr/>
    </dgm:pt>
    <dgm:pt modelId="{2CD9C42F-4269-4FCC-AA2E-18EA1C37F473}">
      <dgm:prSet phldrT="[Text]" custT="1"/>
      <dgm:spPr>
        <a:solidFill>
          <a:srgbClr val="CAE5EB"/>
        </a:solidFill>
      </dgm:spPr>
      <dgm:t>
        <a:bodyPr/>
        <a:lstStyle/>
        <a:p>
          <a:r>
            <a:rPr lang="sv-SE" sz="1800" b="0" dirty="0">
              <a:solidFill>
                <a:schemeClr val="tx1"/>
              </a:solidFill>
              <a:latin typeface="Trebuchet MS" panose="020B0703020202090204" pitchFamily="34" charset="0"/>
            </a:rPr>
            <a:t>Enas</a:t>
          </a:r>
        </a:p>
      </dgm:t>
    </dgm:pt>
    <dgm:pt modelId="{26EDC736-5695-486E-9428-33F32A68F534}" type="parTrans" cxnId="{B802718B-B5CD-4988-ABDB-5FD0747D2933}">
      <dgm:prSet/>
      <dgm:spPr/>
      <dgm:t>
        <a:bodyPr/>
        <a:lstStyle/>
        <a:p>
          <a:endParaRPr lang="sv-SE" b="0">
            <a:solidFill>
              <a:schemeClr val="tx1"/>
            </a:solidFill>
            <a:latin typeface="Trebuchet MS" panose="020B0703020202090204" pitchFamily="34" charset="0"/>
          </a:endParaRPr>
        </a:p>
      </dgm:t>
    </dgm:pt>
    <dgm:pt modelId="{CF863C75-6452-44F1-B0FC-7E6600E40057}" type="sibTrans" cxnId="{B802718B-B5CD-4988-ABDB-5FD0747D2933}">
      <dgm:prSet/>
      <dgm:spPr/>
      <dgm:t>
        <a:bodyPr/>
        <a:lstStyle/>
        <a:p>
          <a:endParaRPr lang="sv-SE" b="0">
            <a:solidFill>
              <a:schemeClr val="tx1"/>
            </a:solidFill>
            <a:latin typeface="Trebuchet MS" panose="020B0703020202090204" pitchFamily="34" charset="0"/>
          </a:endParaRPr>
        </a:p>
      </dgm:t>
    </dgm:pt>
    <dgm:pt modelId="{B498F651-70C2-44A0-83EF-F6B9F33CD411}">
      <dgm:prSet phldrT="[Text]" custT="1"/>
      <dgm:spPr>
        <a:solidFill>
          <a:srgbClr val="CAE5EB"/>
        </a:solidFill>
      </dgm:spPr>
      <dgm:t>
        <a:bodyPr/>
        <a:lstStyle/>
        <a:p>
          <a:r>
            <a:rPr lang="sv-SE" sz="1800" b="0" dirty="0">
              <a:solidFill>
                <a:schemeClr val="tx1"/>
              </a:solidFill>
              <a:latin typeface="Trebuchet MS" panose="020B0703020202090204" pitchFamily="34" charset="0"/>
            </a:rPr>
            <a:t>Definiera</a:t>
          </a:r>
        </a:p>
      </dgm:t>
    </dgm:pt>
    <dgm:pt modelId="{AB90C6FA-0A6F-42C5-BB9E-0CE9E87D585E}" type="parTrans" cxnId="{EEC00ACB-3E99-4282-9D55-ABB94A4BC894}">
      <dgm:prSet/>
      <dgm:spPr/>
      <dgm:t>
        <a:bodyPr/>
        <a:lstStyle/>
        <a:p>
          <a:endParaRPr lang="sv-SE" b="0">
            <a:solidFill>
              <a:schemeClr val="tx1"/>
            </a:solidFill>
            <a:latin typeface="Trebuchet MS" panose="020B0703020202090204" pitchFamily="34" charset="0"/>
          </a:endParaRPr>
        </a:p>
      </dgm:t>
    </dgm:pt>
    <dgm:pt modelId="{41F8921E-228E-4421-8269-6C53B22DB32C}" type="sibTrans" cxnId="{EEC00ACB-3E99-4282-9D55-ABB94A4BC894}">
      <dgm:prSet/>
      <dgm:spPr/>
      <dgm:t>
        <a:bodyPr/>
        <a:lstStyle/>
        <a:p>
          <a:endParaRPr lang="sv-SE" b="0">
            <a:solidFill>
              <a:schemeClr val="tx1"/>
            </a:solidFill>
            <a:latin typeface="Trebuchet MS" panose="020B0703020202090204" pitchFamily="34" charset="0"/>
          </a:endParaRPr>
        </a:p>
      </dgm:t>
    </dgm:pt>
    <dgm:pt modelId="{B1DB62B4-829D-4FDF-A441-E06A573A7569}">
      <dgm:prSet phldrT="[Text]" custT="1"/>
      <dgm:spPr>
        <a:solidFill>
          <a:srgbClr val="5AAFD7"/>
        </a:solidFill>
      </dgm:spPr>
      <dgm:t>
        <a:bodyPr/>
        <a:lstStyle/>
        <a:p>
          <a:r>
            <a:rPr lang="sv-SE" sz="1800" b="0" dirty="0">
              <a:solidFill>
                <a:schemeClr val="bg1"/>
              </a:solidFill>
              <a:latin typeface="Trebuchet MS" panose="020B0703020202090204" pitchFamily="34" charset="0"/>
            </a:rPr>
            <a:t>Gör </a:t>
          </a:r>
        </a:p>
      </dgm:t>
    </dgm:pt>
    <dgm:pt modelId="{50951D2D-A513-46D8-8860-065FA3E12A73}" type="parTrans" cxnId="{45647A54-8B7C-4099-BA0F-78E41FF2D55E}">
      <dgm:prSet/>
      <dgm:spPr/>
      <dgm:t>
        <a:bodyPr/>
        <a:lstStyle/>
        <a:p>
          <a:endParaRPr lang="sv-SE" b="0">
            <a:solidFill>
              <a:schemeClr val="tx1"/>
            </a:solidFill>
            <a:latin typeface="Trebuchet MS" panose="020B0703020202090204" pitchFamily="34" charset="0"/>
          </a:endParaRPr>
        </a:p>
      </dgm:t>
    </dgm:pt>
    <dgm:pt modelId="{F9FD9750-4302-49F3-8B76-03D5928E0273}" type="sibTrans" cxnId="{45647A54-8B7C-4099-BA0F-78E41FF2D55E}">
      <dgm:prSet/>
      <dgm:spPr/>
      <dgm:t>
        <a:bodyPr/>
        <a:lstStyle/>
        <a:p>
          <a:endParaRPr lang="sv-SE" b="0">
            <a:solidFill>
              <a:schemeClr val="tx1"/>
            </a:solidFill>
            <a:latin typeface="Trebuchet MS" panose="020B0703020202090204" pitchFamily="34" charset="0"/>
          </a:endParaRPr>
        </a:p>
      </dgm:t>
    </dgm:pt>
    <dgm:pt modelId="{FF82CBFC-35BE-49AF-BC08-6CE6C63998DF}">
      <dgm:prSet phldrT="[Text]" custT="1"/>
      <dgm:spPr>
        <a:solidFill>
          <a:srgbClr val="CAE5EB"/>
        </a:solidFill>
      </dgm:spPr>
      <dgm:t>
        <a:bodyPr/>
        <a:lstStyle/>
        <a:p>
          <a:r>
            <a:rPr lang="sv-SE" sz="1800" b="0" dirty="0">
              <a:solidFill>
                <a:schemeClr val="tx1"/>
              </a:solidFill>
              <a:latin typeface="Trebuchet MS" panose="020B0703020202090204" pitchFamily="34" charset="0"/>
            </a:rPr>
            <a:t>Värdera</a:t>
          </a:r>
        </a:p>
      </dgm:t>
    </dgm:pt>
    <dgm:pt modelId="{33FBBD9D-CA8A-44EE-ADF8-E82A06433195}" type="parTrans" cxnId="{EBCFE9E2-2EF6-417E-A8A7-590146171BB4}">
      <dgm:prSet/>
      <dgm:spPr/>
      <dgm:t>
        <a:bodyPr/>
        <a:lstStyle/>
        <a:p>
          <a:endParaRPr lang="sv-SE" b="0">
            <a:solidFill>
              <a:schemeClr val="tx1"/>
            </a:solidFill>
            <a:latin typeface="Trebuchet MS" panose="020B0703020202090204" pitchFamily="34" charset="0"/>
          </a:endParaRPr>
        </a:p>
      </dgm:t>
    </dgm:pt>
    <dgm:pt modelId="{1A2AA0AA-7301-45C9-AB00-FEFEA0631279}" type="sibTrans" cxnId="{EBCFE9E2-2EF6-417E-A8A7-590146171BB4}">
      <dgm:prSet/>
      <dgm:spPr/>
      <dgm:t>
        <a:bodyPr/>
        <a:lstStyle/>
        <a:p>
          <a:endParaRPr lang="sv-SE" b="0">
            <a:solidFill>
              <a:schemeClr val="tx1"/>
            </a:solidFill>
            <a:latin typeface="Trebuchet MS" panose="020B0703020202090204" pitchFamily="34" charset="0"/>
          </a:endParaRPr>
        </a:p>
      </dgm:t>
    </dgm:pt>
    <dgm:pt modelId="{F246C5C6-C202-41B5-B89A-14C27B1E8E97}">
      <dgm:prSet phldrT="[Text]" custT="1"/>
      <dgm:spPr>
        <a:solidFill>
          <a:srgbClr val="CAE5EB"/>
        </a:solidFill>
      </dgm:spPr>
      <dgm:t>
        <a:bodyPr/>
        <a:lstStyle/>
        <a:p>
          <a:r>
            <a:rPr lang="sv-SE" sz="1800" b="0" dirty="0">
              <a:solidFill>
                <a:schemeClr val="tx1"/>
              </a:solidFill>
              <a:latin typeface="Trebuchet MS" panose="020B0703020202090204" pitchFamily="34" charset="0"/>
            </a:rPr>
            <a:t>Skapa</a:t>
          </a:r>
        </a:p>
      </dgm:t>
    </dgm:pt>
    <dgm:pt modelId="{A4ECBB9F-7693-4798-A8F6-70492596B998}" type="sibTrans" cxnId="{298EB090-7304-47C8-9D5E-8BA298F4A7EF}">
      <dgm:prSet/>
      <dgm:spPr/>
      <dgm:t>
        <a:bodyPr/>
        <a:lstStyle/>
        <a:p>
          <a:endParaRPr lang="sv-SE" b="0">
            <a:solidFill>
              <a:schemeClr val="tx1"/>
            </a:solidFill>
            <a:latin typeface="Trebuchet MS" panose="020B0703020202090204" pitchFamily="34" charset="0"/>
          </a:endParaRPr>
        </a:p>
      </dgm:t>
    </dgm:pt>
    <dgm:pt modelId="{CBF31A29-95FA-4448-926C-46C720687176}" type="parTrans" cxnId="{298EB090-7304-47C8-9D5E-8BA298F4A7EF}">
      <dgm:prSet/>
      <dgm:spPr/>
      <dgm:t>
        <a:bodyPr/>
        <a:lstStyle/>
        <a:p>
          <a:endParaRPr lang="sv-SE" b="0">
            <a:solidFill>
              <a:schemeClr val="tx1"/>
            </a:solidFill>
            <a:latin typeface="Trebuchet MS" panose="020B0703020202090204" pitchFamily="34" charset="0"/>
          </a:endParaRPr>
        </a:p>
      </dgm:t>
    </dgm:pt>
    <dgm:pt modelId="{83FB2565-7D02-43A7-83C9-D2C9BC70DAB6}" type="pres">
      <dgm:prSet presAssocID="{CDDF87DB-D5CE-4DC7-B8DF-D3585D6443ED}" presName="Name0" presStyleCnt="0">
        <dgm:presLayoutVars>
          <dgm:dir/>
          <dgm:resizeHandles val="exact"/>
        </dgm:presLayoutVars>
      </dgm:prSet>
      <dgm:spPr/>
    </dgm:pt>
    <dgm:pt modelId="{797F8580-F4CD-4DA2-A9FB-01B4AA46364C}" type="pres">
      <dgm:prSet presAssocID="{2CD9C42F-4269-4FCC-AA2E-18EA1C37F473}" presName="parTxOnly" presStyleLbl="node1" presStyleIdx="0" presStyleCnt="5">
        <dgm:presLayoutVars>
          <dgm:bulletEnabled val="1"/>
        </dgm:presLayoutVars>
      </dgm:prSet>
      <dgm:spPr/>
      <dgm:t>
        <a:bodyPr/>
        <a:lstStyle/>
        <a:p>
          <a:endParaRPr lang="sv-SE"/>
        </a:p>
      </dgm:t>
    </dgm:pt>
    <dgm:pt modelId="{0EB09EAD-6EFC-45D4-ABEF-9873CB60086D}" type="pres">
      <dgm:prSet presAssocID="{CF863C75-6452-44F1-B0FC-7E6600E40057}" presName="parSpace" presStyleCnt="0"/>
      <dgm:spPr/>
    </dgm:pt>
    <dgm:pt modelId="{E8001F66-8114-406F-89B6-A4DF0E212189}" type="pres">
      <dgm:prSet presAssocID="{B498F651-70C2-44A0-83EF-F6B9F33CD411}" presName="parTxOnly" presStyleLbl="node1" presStyleIdx="1" presStyleCnt="5">
        <dgm:presLayoutVars>
          <dgm:bulletEnabled val="1"/>
        </dgm:presLayoutVars>
      </dgm:prSet>
      <dgm:spPr/>
      <dgm:t>
        <a:bodyPr/>
        <a:lstStyle/>
        <a:p>
          <a:endParaRPr lang="sv-SE"/>
        </a:p>
      </dgm:t>
    </dgm:pt>
    <dgm:pt modelId="{AEFFA40B-97CF-4643-8890-D65ECEBD1C17}" type="pres">
      <dgm:prSet presAssocID="{41F8921E-228E-4421-8269-6C53B22DB32C}" presName="parSpace" presStyleCnt="0"/>
      <dgm:spPr/>
    </dgm:pt>
    <dgm:pt modelId="{0B5709D5-D085-46E6-ABCD-54FE2C6D5FF2}" type="pres">
      <dgm:prSet presAssocID="{FF82CBFC-35BE-49AF-BC08-6CE6C63998DF}" presName="parTxOnly" presStyleLbl="node1" presStyleIdx="2" presStyleCnt="5">
        <dgm:presLayoutVars>
          <dgm:bulletEnabled val="1"/>
        </dgm:presLayoutVars>
      </dgm:prSet>
      <dgm:spPr/>
      <dgm:t>
        <a:bodyPr/>
        <a:lstStyle/>
        <a:p>
          <a:endParaRPr lang="sv-SE"/>
        </a:p>
      </dgm:t>
    </dgm:pt>
    <dgm:pt modelId="{96B241FF-1A48-4D95-B628-A8D437E8A93A}" type="pres">
      <dgm:prSet presAssocID="{1A2AA0AA-7301-45C9-AB00-FEFEA0631279}" presName="parSpace" presStyleCnt="0"/>
      <dgm:spPr/>
    </dgm:pt>
    <dgm:pt modelId="{0ABF25A7-B612-4892-986B-F9CEDDA8362E}" type="pres">
      <dgm:prSet presAssocID="{F246C5C6-C202-41B5-B89A-14C27B1E8E97}" presName="parTxOnly" presStyleLbl="node1" presStyleIdx="3" presStyleCnt="5">
        <dgm:presLayoutVars>
          <dgm:bulletEnabled val="1"/>
        </dgm:presLayoutVars>
      </dgm:prSet>
      <dgm:spPr/>
      <dgm:t>
        <a:bodyPr/>
        <a:lstStyle/>
        <a:p>
          <a:endParaRPr lang="sv-SE"/>
        </a:p>
      </dgm:t>
    </dgm:pt>
    <dgm:pt modelId="{4112512A-1AEA-42AC-B4C6-4C4605582EAE}" type="pres">
      <dgm:prSet presAssocID="{A4ECBB9F-7693-4798-A8F6-70492596B998}" presName="parSpace" presStyleCnt="0"/>
      <dgm:spPr/>
    </dgm:pt>
    <dgm:pt modelId="{33D8DDA8-27D5-4BCE-9E67-0B2B05E4E628}" type="pres">
      <dgm:prSet presAssocID="{B1DB62B4-829D-4FDF-A441-E06A573A7569}" presName="parTxOnly" presStyleLbl="node1" presStyleIdx="4" presStyleCnt="5">
        <dgm:presLayoutVars>
          <dgm:bulletEnabled val="1"/>
        </dgm:presLayoutVars>
      </dgm:prSet>
      <dgm:spPr/>
      <dgm:t>
        <a:bodyPr/>
        <a:lstStyle/>
        <a:p>
          <a:endParaRPr lang="sv-SE"/>
        </a:p>
      </dgm:t>
    </dgm:pt>
  </dgm:ptLst>
  <dgm:cxnLst>
    <dgm:cxn modelId="{8242B3D5-B132-4DF4-8709-9DB669EC9286}" type="presOf" srcId="{B498F651-70C2-44A0-83EF-F6B9F33CD411}" destId="{E8001F66-8114-406F-89B6-A4DF0E212189}" srcOrd="0" destOrd="0" presId="urn:microsoft.com/office/officeart/2005/8/layout/hChevron3"/>
    <dgm:cxn modelId="{EBCFE9E2-2EF6-417E-A8A7-590146171BB4}" srcId="{CDDF87DB-D5CE-4DC7-B8DF-D3585D6443ED}" destId="{FF82CBFC-35BE-49AF-BC08-6CE6C63998DF}" srcOrd="2" destOrd="0" parTransId="{33FBBD9D-CA8A-44EE-ADF8-E82A06433195}" sibTransId="{1A2AA0AA-7301-45C9-AB00-FEFEA0631279}"/>
    <dgm:cxn modelId="{298EB090-7304-47C8-9D5E-8BA298F4A7EF}" srcId="{CDDF87DB-D5CE-4DC7-B8DF-D3585D6443ED}" destId="{F246C5C6-C202-41B5-B89A-14C27B1E8E97}" srcOrd="3" destOrd="0" parTransId="{CBF31A29-95FA-4448-926C-46C720687176}" sibTransId="{A4ECBB9F-7693-4798-A8F6-70492596B998}"/>
    <dgm:cxn modelId="{BD34654B-DF0A-48D1-9F10-831E46622F4C}" type="presOf" srcId="{B1DB62B4-829D-4FDF-A441-E06A573A7569}" destId="{33D8DDA8-27D5-4BCE-9E67-0B2B05E4E628}" srcOrd="0" destOrd="0" presId="urn:microsoft.com/office/officeart/2005/8/layout/hChevron3"/>
    <dgm:cxn modelId="{3AB20B8D-9ACF-40E5-BC2F-8C918168C0B5}" type="presOf" srcId="{CDDF87DB-D5CE-4DC7-B8DF-D3585D6443ED}" destId="{83FB2565-7D02-43A7-83C9-D2C9BC70DAB6}" srcOrd="0" destOrd="0" presId="urn:microsoft.com/office/officeart/2005/8/layout/hChevron3"/>
    <dgm:cxn modelId="{E92AA7BB-2CAE-4016-ABE9-30DE59FA753D}" type="presOf" srcId="{FF82CBFC-35BE-49AF-BC08-6CE6C63998DF}" destId="{0B5709D5-D085-46E6-ABCD-54FE2C6D5FF2}" srcOrd="0" destOrd="0" presId="urn:microsoft.com/office/officeart/2005/8/layout/hChevron3"/>
    <dgm:cxn modelId="{620708F2-324C-4F06-887D-0BF023497D53}" type="presOf" srcId="{2CD9C42F-4269-4FCC-AA2E-18EA1C37F473}" destId="{797F8580-F4CD-4DA2-A9FB-01B4AA46364C}" srcOrd="0" destOrd="0" presId="urn:microsoft.com/office/officeart/2005/8/layout/hChevron3"/>
    <dgm:cxn modelId="{382C6AF1-82F7-4DFE-9752-3DC96FCAD8B0}" type="presOf" srcId="{F246C5C6-C202-41B5-B89A-14C27B1E8E97}" destId="{0ABF25A7-B612-4892-986B-F9CEDDA8362E}" srcOrd="0" destOrd="0" presId="urn:microsoft.com/office/officeart/2005/8/layout/hChevron3"/>
    <dgm:cxn modelId="{45647A54-8B7C-4099-BA0F-78E41FF2D55E}" srcId="{CDDF87DB-D5CE-4DC7-B8DF-D3585D6443ED}" destId="{B1DB62B4-829D-4FDF-A441-E06A573A7569}" srcOrd="4" destOrd="0" parTransId="{50951D2D-A513-46D8-8860-065FA3E12A73}" sibTransId="{F9FD9750-4302-49F3-8B76-03D5928E0273}"/>
    <dgm:cxn modelId="{B802718B-B5CD-4988-ABDB-5FD0747D2933}" srcId="{CDDF87DB-D5CE-4DC7-B8DF-D3585D6443ED}" destId="{2CD9C42F-4269-4FCC-AA2E-18EA1C37F473}" srcOrd="0" destOrd="0" parTransId="{26EDC736-5695-486E-9428-33F32A68F534}" sibTransId="{CF863C75-6452-44F1-B0FC-7E6600E40057}"/>
    <dgm:cxn modelId="{EEC00ACB-3E99-4282-9D55-ABB94A4BC894}" srcId="{CDDF87DB-D5CE-4DC7-B8DF-D3585D6443ED}" destId="{B498F651-70C2-44A0-83EF-F6B9F33CD411}" srcOrd="1" destOrd="0" parTransId="{AB90C6FA-0A6F-42C5-BB9E-0CE9E87D585E}" sibTransId="{41F8921E-228E-4421-8269-6C53B22DB32C}"/>
    <dgm:cxn modelId="{D3FFE2F7-6914-4446-B3A8-4CB27ADB959C}" type="presParOf" srcId="{83FB2565-7D02-43A7-83C9-D2C9BC70DAB6}" destId="{797F8580-F4CD-4DA2-A9FB-01B4AA46364C}" srcOrd="0" destOrd="0" presId="urn:microsoft.com/office/officeart/2005/8/layout/hChevron3"/>
    <dgm:cxn modelId="{292890B8-A36F-4E2E-BFE6-9BA35B58E899}" type="presParOf" srcId="{83FB2565-7D02-43A7-83C9-D2C9BC70DAB6}" destId="{0EB09EAD-6EFC-45D4-ABEF-9873CB60086D}" srcOrd="1" destOrd="0" presId="urn:microsoft.com/office/officeart/2005/8/layout/hChevron3"/>
    <dgm:cxn modelId="{91113908-554A-43CF-B7DF-283EC626DB78}" type="presParOf" srcId="{83FB2565-7D02-43A7-83C9-D2C9BC70DAB6}" destId="{E8001F66-8114-406F-89B6-A4DF0E212189}" srcOrd="2" destOrd="0" presId="urn:microsoft.com/office/officeart/2005/8/layout/hChevron3"/>
    <dgm:cxn modelId="{B8D605E6-E749-4F7E-AE1E-A3DDA6CCC2F6}" type="presParOf" srcId="{83FB2565-7D02-43A7-83C9-D2C9BC70DAB6}" destId="{AEFFA40B-97CF-4643-8890-D65ECEBD1C17}" srcOrd="3" destOrd="0" presId="urn:microsoft.com/office/officeart/2005/8/layout/hChevron3"/>
    <dgm:cxn modelId="{F4DC789B-3852-461E-8E8F-96B240BD67E0}" type="presParOf" srcId="{83FB2565-7D02-43A7-83C9-D2C9BC70DAB6}" destId="{0B5709D5-D085-46E6-ABCD-54FE2C6D5FF2}" srcOrd="4" destOrd="0" presId="urn:microsoft.com/office/officeart/2005/8/layout/hChevron3"/>
    <dgm:cxn modelId="{1DFB7BB0-619C-40D5-B255-7A0340FEB65A}" type="presParOf" srcId="{83FB2565-7D02-43A7-83C9-D2C9BC70DAB6}" destId="{96B241FF-1A48-4D95-B628-A8D437E8A93A}" srcOrd="5" destOrd="0" presId="urn:microsoft.com/office/officeart/2005/8/layout/hChevron3"/>
    <dgm:cxn modelId="{6FA0CA94-8067-4800-B807-7FBE2920BCCE}" type="presParOf" srcId="{83FB2565-7D02-43A7-83C9-D2C9BC70DAB6}" destId="{0ABF25A7-B612-4892-986B-F9CEDDA8362E}" srcOrd="6" destOrd="0" presId="urn:microsoft.com/office/officeart/2005/8/layout/hChevron3"/>
    <dgm:cxn modelId="{19D73CA1-1AE1-4584-8214-A50475EE6A48}" type="presParOf" srcId="{83FB2565-7D02-43A7-83C9-D2C9BC70DAB6}" destId="{4112512A-1AEA-42AC-B4C6-4C4605582EAE}" srcOrd="7" destOrd="0" presId="urn:microsoft.com/office/officeart/2005/8/layout/hChevron3"/>
    <dgm:cxn modelId="{3BFDFF36-F4BA-4AFF-B4F4-4C3C3B5A2186}" type="presParOf" srcId="{83FB2565-7D02-43A7-83C9-D2C9BC70DAB6}" destId="{33D8DDA8-27D5-4BCE-9E67-0B2B05E4E628}" srcOrd="8" destOrd="0" presId="urn:microsoft.com/office/officeart/2005/8/layout/hChevron3"/>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Gör </a:t>
          </a:r>
        </a:p>
      </dsp:txBody>
      <dsp:txXfrm>
        <a:off x="7265484" y="0"/>
        <a:ext cx="1578188" cy="598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1" kern="1200" dirty="0">
              <a:solidFill>
                <a:schemeClr val="bg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Gör </a:t>
          </a:r>
        </a:p>
      </dsp:txBody>
      <dsp:txXfrm>
        <a:off x="7265484" y="0"/>
        <a:ext cx="1578188" cy="598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8580-F4CD-4DA2-A9FB-01B4AA46364C}">
      <dsp:nvSpPr>
        <dsp:cNvPr id="0" name=""/>
        <dsp:cNvSpPr/>
      </dsp:nvSpPr>
      <dsp:spPr>
        <a:xfrm>
          <a:off x="1116" y="0"/>
          <a:ext cx="2176611" cy="598423"/>
        </a:xfrm>
        <a:prstGeom prst="homePlate">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Enas</a:t>
          </a:r>
        </a:p>
      </dsp:txBody>
      <dsp:txXfrm>
        <a:off x="1116" y="0"/>
        <a:ext cx="2027005" cy="598423"/>
      </dsp:txXfrm>
    </dsp:sp>
    <dsp:sp modelId="{E8001F66-8114-406F-89B6-A4DF0E212189}">
      <dsp:nvSpPr>
        <dsp:cNvPr id="0" name=""/>
        <dsp:cNvSpPr/>
      </dsp:nvSpPr>
      <dsp:spPr>
        <a:xfrm>
          <a:off x="1742405"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Definiera</a:t>
          </a:r>
        </a:p>
      </dsp:txBody>
      <dsp:txXfrm>
        <a:off x="2041617" y="0"/>
        <a:ext cx="1578188" cy="598423"/>
      </dsp:txXfrm>
    </dsp:sp>
    <dsp:sp modelId="{0B5709D5-D085-46E6-ABCD-54FE2C6D5FF2}">
      <dsp:nvSpPr>
        <dsp:cNvPr id="0" name=""/>
        <dsp:cNvSpPr/>
      </dsp:nvSpPr>
      <dsp:spPr>
        <a:xfrm>
          <a:off x="3483694"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Värdera</a:t>
          </a:r>
        </a:p>
      </dsp:txBody>
      <dsp:txXfrm>
        <a:off x="3782906" y="0"/>
        <a:ext cx="1578188" cy="598423"/>
      </dsp:txXfrm>
    </dsp:sp>
    <dsp:sp modelId="{0ABF25A7-B612-4892-986B-F9CEDDA8362E}">
      <dsp:nvSpPr>
        <dsp:cNvPr id="0" name=""/>
        <dsp:cNvSpPr/>
      </dsp:nvSpPr>
      <dsp:spPr>
        <a:xfrm>
          <a:off x="5224983" y="0"/>
          <a:ext cx="2176611" cy="598423"/>
        </a:xfrm>
        <a:prstGeom prst="chevron">
          <a:avLst/>
        </a:prstGeom>
        <a:solidFill>
          <a:srgbClr val="CAE5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tx1"/>
              </a:solidFill>
              <a:latin typeface="Trebuchet MS" panose="020B0703020202090204" pitchFamily="34" charset="0"/>
            </a:rPr>
            <a:t>Skapa</a:t>
          </a:r>
        </a:p>
      </dsp:txBody>
      <dsp:txXfrm>
        <a:off x="5524195" y="0"/>
        <a:ext cx="1578188" cy="598423"/>
      </dsp:txXfrm>
    </dsp:sp>
    <dsp:sp modelId="{33D8DDA8-27D5-4BCE-9E67-0B2B05E4E628}">
      <dsp:nvSpPr>
        <dsp:cNvPr id="0" name=""/>
        <dsp:cNvSpPr/>
      </dsp:nvSpPr>
      <dsp:spPr>
        <a:xfrm>
          <a:off x="6966272" y="0"/>
          <a:ext cx="2176611" cy="598423"/>
        </a:xfrm>
        <a:prstGeom prst="chevron">
          <a:avLst/>
        </a:prstGeom>
        <a:solidFill>
          <a:srgbClr val="5AAF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sv-SE" sz="1800" b="0" kern="1200" dirty="0">
              <a:solidFill>
                <a:schemeClr val="bg1"/>
              </a:solidFill>
              <a:latin typeface="Trebuchet MS" panose="020B0703020202090204" pitchFamily="34" charset="0"/>
            </a:rPr>
            <a:t>Gör </a:t>
          </a:r>
        </a:p>
      </dsp:txBody>
      <dsp:txXfrm>
        <a:off x="7265484" y="0"/>
        <a:ext cx="1578188" cy="5984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52ACD2-79BA-4742-9DD3-4A737F5BDDD9}" type="datetimeFigureOut">
              <a:rPr lang="sv-SE" smtClean="0"/>
              <a:t>2020-02-21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A8DBE7-90EA-4E87-9FC8-47BB611950AC}" type="slidenum">
              <a:rPr lang="sv-SE" smtClean="0"/>
              <a:t>‹#›</a:t>
            </a:fld>
            <a:endParaRPr lang="sv-SE"/>
          </a:p>
        </p:txBody>
      </p:sp>
    </p:spTree>
    <p:extLst>
      <p:ext uri="{BB962C8B-B14F-4D97-AF65-F5344CB8AC3E}">
        <p14:creationId xmlns:p14="http://schemas.microsoft.com/office/powerpoint/2010/main" val="13275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endParaRPr lang="sv-SE" baseline="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a:t>
            </a:fld>
            <a:endParaRPr lang="sv-SE"/>
          </a:p>
        </p:txBody>
      </p:sp>
    </p:spTree>
    <p:extLst>
      <p:ext uri="{BB962C8B-B14F-4D97-AF65-F5344CB8AC3E}">
        <p14:creationId xmlns:p14="http://schemas.microsoft.com/office/powerpoint/2010/main" val="99119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Trebuchet MS" panose="020B0703020202090204" pitchFamily="34" charset="0"/>
              </a:rPr>
              <a:t>Hur bidrar de nya aktiviteterna som är ”mest bråttom” att arbeta med, till införande av heltidsorganisationer/heltidsarbete som norm? </a:t>
            </a:r>
          </a:p>
          <a:p>
            <a:r>
              <a:rPr lang="sv-SE" sz="1200" dirty="0">
                <a:latin typeface="Trebuchet MS" panose="020B0703020202090204" pitchFamily="34" charset="0"/>
              </a:rPr>
              <a:t>Hur synkar ni dessa aktiviteter och de redan pågående aktiviteterna? Finns det något som krockar eller är kontraproduktivt?</a:t>
            </a:r>
          </a:p>
          <a:p>
            <a:endParaRPr lang="sv-SE" sz="1200" dirty="0">
              <a:latin typeface="Trebuchet MS" panose="020B0703020202090204" pitchFamily="34" charset="0"/>
            </a:endParaRPr>
          </a:p>
          <a:p>
            <a:r>
              <a:rPr lang="sv-SE" sz="1200" dirty="0">
                <a:latin typeface="Trebuchet MS" panose="020B0703020202090204" pitchFamily="34" charset="0"/>
              </a:rPr>
              <a:t>Hur bidrar de nya aktiviteterna som är ”mindre bråttom” att arbeta med, till införande av heltidsorganisationer/heltidsarbete som norm? </a:t>
            </a:r>
          </a:p>
          <a:p>
            <a:r>
              <a:rPr lang="sv-SE" sz="1200" dirty="0">
                <a:latin typeface="Trebuchet MS" panose="020B0703020202090204" pitchFamily="34" charset="0"/>
              </a:rPr>
              <a:t>Hur synkar ni dessa aktiviteter och de redan pågående aktiviteterna? </a:t>
            </a:r>
          </a:p>
          <a:p>
            <a:endParaRPr lang="sv-SE" sz="1200" dirty="0">
              <a:latin typeface="Trebuchet MS" panose="020B0703020202090204" pitchFamily="34" charset="0"/>
            </a:endParaRPr>
          </a:p>
          <a:p>
            <a:r>
              <a:rPr lang="sv-SE" sz="1200" dirty="0">
                <a:latin typeface="Trebuchet MS" panose="020B0703020202090204" pitchFamily="34" charset="0"/>
              </a:rPr>
              <a:t>Finns det något som krockar eller är kontraproduktivt?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11</a:t>
            </a:fld>
            <a:endParaRPr lang="sv-SE"/>
          </a:p>
        </p:txBody>
      </p:sp>
    </p:spTree>
    <p:extLst>
      <p:ext uri="{BB962C8B-B14F-4D97-AF65-F5344CB8AC3E}">
        <p14:creationId xmlns:p14="http://schemas.microsoft.com/office/powerpoint/2010/main" val="130826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12</a:t>
            </a:fld>
            <a:endParaRPr lang="sv-SE"/>
          </a:p>
        </p:txBody>
      </p:sp>
    </p:spTree>
    <p:extLst>
      <p:ext uri="{BB962C8B-B14F-4D97-AF65-F5344CB8AC3E}">
        <p14:creationId xmlns:p14="http://schemas.microsoft.com/office/powerpoint/2010/main" val="225867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13</a:t>
            </a:fld>
            <a:endParaRPr lang="sv-SE"/>
          </a:p>
        </p:txBody>
      </p:sp>
    </p:spTree>
    <p:extLst>
      <p:ext uri="{BB962C8B-B14F-4D97-AF65-F5344CB8AC3E}">
        <p14:creationId xmlns:p14="http://schemas.microsoft.com/office/powerpoint/2010/main" val="146499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endParaRPr lang="sv-SE" baseline="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15</a:t>
            </a:fld>
            <a:endParaRPr lang="sv-SE"/>
          </a:p>
        </p:txBody>
      </p:sp>
    </p:spTree>
    <p:extLst>
      <p:ext uri="{BB962C8B-B14F-4D97-AF65-F5344CB8AC3E}">
        <p14:creationId xmlns:p14="http://schemas.microsoft.com/office/powerpoint/2010/main" val="329492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16</a:t>
            </a:fld>
            <a:endParaRPr lang="sv-SE"/>
          </a:p>
        </p:txBody>
      </p:sp>
    </p:spTree>
    <p:extLst>
      <p:ext uri="{BB962C8B-B14F-4D97-AF65-F5344CB8AC3E}">
        <p14:creationId xmlns:p14="http://schemas.microsoft.com/office/powerpoint/2010/main" val="290175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endParaRPr lang="sv-SE" baseline="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17</a:t>
            </a:fld>
            <a:endParaRPr lang="sv-SE"/>
          </a:p>
        </p:txBody>
      </p:sp>
    </p:spTree>
    <p:extLst>
      <p:ext uri="{BB962C8B-B14F-4D97-AF65-F5344CB8AC3E}">
        <p14:creationId xmlns:p14="http://schemas.microsoft.com/office/powerpoint/2010/main" val="9540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t>Förändringar sker ständigt frågan är bara hur vi hanterar dessa, Bilden </a:t>
            </a:r>
            <a:r>
              <a:rPr lang="sv-SE" sz="1200" i="0" baseline="0" dirty="0"/>
              <a:t>beskriver olika reaktioner i en förändring,</a:t>
            </a:r>
            <a:endParaRPr lang="sv-SE" sz="1200" i="0" dirty="0"/>
          </a:p>
          <a:p>
            <a:endParaRPr lang="sv-SE" sz="1200" i="0" dirty="0"/>
          </a:p>
          <a:p>
            <a:r>
              <a:rPr lang="sv-SE" sz="1200" i="0" dirty="0"/>
              <a:t>I en grupp kan</a:t>
            </a:r>
            <a:r>
              <a:rPr lang="sv-SE" sz="1200" i="0" baseline="0" dirty="0"/>
              <a:t> det låta så här</a:t>
            </a:r>
            <a:r>
              <a:rPr lang="sv-SE" sz="1200" i="0" dirty="0"/>
              <a:t> ”</a:t>
            </a:r>
            <a:r>
              <a:rPr lang="sv-SE" sz="1200" i="0" dirty="0" err="1"/>
              <a:t>Yes</a:t>
            </a:r>
            <a:r>
              <a:rPr lang="sv-SE" sz="1200" i="0" dirty="0"/>
              <a:t>, härligt det händer något nytt”, andra behöver längre tid på sig. För vissa kan det vara skrämmande och</a:t>
            </a:r>
            <a:r>
              <a:rPr lang="sv-SE" sz="1200" i="0" baseline="0" dirty="0"/>
              <a:t> skapa</a:t>
            </a:r>
            <a:r>
              <a:rPr lang="sv-SE" sz="1200" i="0" dirty="0"/>
              <a:t> oro.</a:t>
            </a:r>
            <a:r>
              <a:rPr lang="sv-SE" sz="1200" i="0" baseline="0" dirty="0"/>
              <a:t> </a:t>
            </a:r>
          </a:p>
          <a:p>
            <a:endParaRPr lang="sv-SE" sz="1200" i="0" baseline="0" dirty="0"/>
          </a:p>
          <a:p>
            <a:r>
              <a:rPr lang="sv-SE" sz="1200" i="0" dirty="0"/>
              <a:t>Här kan du som ledare, genom ditt sätt att leda, få med dig din grupp i nya utmaningar. För att göra detta behöver du vara uppmärksam när det sker förändringar.</a:t>
            </a:r>
            <a:r>
              <a:rPr lang="sv-SE" sz="1200" i="0" baseline="0" dirty="0"/>
              <a:t> S</a:t>
            </a:r>
            <a:r>
              <a:rPr lang="sv-SE" sz="1200" i="0" dirty="0"/>
              <a:t>ätt dig in i hur andra reagerar/agerar och hur du</a:t>
            </a:r>
            <a:r>
              <a:rPr lang="sv-SE" sz="1200" i="0" baseline="0" dirty="0"/>
              <a:t> kan </a:t>
            </a:r>
            <a:r>
              <a:rPr lang="sv-SE" sz="1200" i="0" dirty="0"/>
              <a:t> stödja eller bromsa för att få med dig gruppen.</a:t>
            </a:r>
          </a:p>
          <a:p>
            <a:endParaRPr lang="sv-SE" sz="1200" i="0" dirty="0"/>
          </a:p>
          <a:p>
            <a:r>
              <a:rPr lang="sv-SE" sz="1200" i="0" dirty="0"/>
              <a:t>Många gånger är det långt mellan beslut och verkställighet. Det gör att när besluten väl ska genomföras kan enskilda personer uppleva det som att jag fick inte vara med, ingen lyssnade på mig. Genom detta kan det skapas ett motstånd. </a:t>
            </a:r>
          </a:p>
          <a:p>
            <a:endParaRPr lang="sv-SE" sz="1200" i="0" dirty="0"/>
          </a:p>
          <a:p>
            <a:endParaRPr lang="sv-SE"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18</a:t>
            </a:fld>
            <a:endParaRPr lang="sv-SE"/>
          </a:p>
        </p:txBody>
      </p:sp>
    </p:spTree>
    <p:extLst>
      <p:ext uri="{BB962C8B-B14F-4D97-AF65-F5344CB8AC3E}">
        <p14:creationId xmlns:p14="http://schemas.microsoft.com/office/powerpoint/2010/main" val="323304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endParaRPr lang="sv-SE" baseline="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19</a:t>
            </a:fld>
            <a:endParaRPr lang="sv-SE"/>
          </a:p>
        </p:txBody>
      </p:sp>
    </p:spTree>
    <p:extLst>
      <p:ext uri="{BB962C8B-B14F-4D97-AF65-F5344CB8AC3E}">
        <p14:creationId xmlns:p14="http://schemas.microsoft.com/office/powerpoint/2010/main" val="1103413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Utan tänka på det, är det många som försöker få rätt och vinna i ett samtal. Andra har kanske svårt att utrycka vad de menar och hamnar i underläge.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 att få ett konstruktivt samtal där allas perspektiv tas i beaktande är det klokt att lyssna på varandra med nyfikenhet. Ska vi kunna göra heltidsarbete till norm behöver alla komma till 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Bild 1 –  är i överläge– vinner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Bild 2 –  är i underläge  - förlorar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Bild 3 –  här möts vi på samma nivå i kommunikationen genom att lyssna och prata – vinn/vinn</a:t>
            </a:r>
          </a:p>
        </p:txBody>
      </p:sp>
      <p:sp>
        <p:nvSpPr>
          <p:cNvPr id="4" name="Platshållare för bildnummer 3"/>
          <p:cNvSpPr>
            <a:spLocks noGrp="1"/>
          </p:cNvSpPr>
          <p:nvPr>
            <p:ph type="sldNum" sz="quarter" idx="10"/>
          </p:nvPr>
        </p:nvSpPr>
        <p:spPr/>
        <p:txBody>
          <a:bodyPr/>
          <a:lstStyle/>
          <a:p>
            <a:fld id="{80A8DBE7-90EA-4E87-9FC8-47BB611950AC}" type="slidenum">
              <a:rPr lang="sv-SE" smtClean="0"/>
              <a:t>20</a:t>
            </a:fld>
            <a:endParaRPr lang="sv-SE"/>
          </a:p>
        </p:txBody>
      </p:sp>
    </p:spTree>
    <p:extLst>
      <p:ext uri="{BB962C8B-B14F-4D97-AF65-F5344CB8AC3E}">
        <p14:creationId xmlns:p14="http://schemas.microsoft.com/office/powerpoint/2010/main" val="414111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endParaRPr lang="sv-SE" baseline="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21</a:t>
            </a:fld>
            <a:endParaRPr lang="sv-SE"/>
          </a:p>
        </p:txBody>
      </p:sp>
    </p:spTree>
    <p:extLst>
      <p:ext uri="{BB962C8B-B14F-4D97-AF65-F5344CB8AC3E}">
        <p14:creationId xmlns:p14="http://schemas.microsoft.com/office/powerpoint/2010/main" val="298786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a:t>
            </a:fld>
            <a:endParaRPr lang="sv-SE"/>
          </a:p>
        </p:txBody>
      </p:sp>
    </p:spTree>
    <p:extLst>
      <p:ext uri="{BB962C8B-B14F-4D97-AF65-F5344CB8AC3E}">
        <p14:creationId xmlns:p14="http://schemas.microsoft.com/office/powerpoint/2010/main" val="2631786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Kommunikation om heltidsarbete</a:t>
            </a:r>
            <a:r>
              <a:rPr lang="sv-SE" sz="1200" kern="1200" baseline="0" dirty="0">
                <a:solidFill>
                  <a:schemeClr val="tx1"/>
                </a:solidFill>
                <a:effectLst/>
                <a:latin typeface="+mn-lt"/>
                <a:ea typeface="+mn-ea"/>
                <a:cs typeface="+mn-cs"/>
              </a:rPr>
              <a:t> som norm (ett exempel)</a:t>
            </a:r>
          </a:p>
          <a:p>
            <a:pPr marL="228600" indent="-228600">
              <a:buAutoNum type="arabicPeriod"/>
            </a:pPr>
            <a:r>
              <a:rPr lang="sv-SE" sz="1200" kern="1200" baseline="0" dirty="0">
                <a:solidFill>
                  <a:schemeClr val="tx1"/>
                </a:solidFill>
                <a:effectLst/>
                <a:latin typeface="+mn-lt"/>
                <a:ea typeface="+mn-ea"/>
                <a:cs typeface="+mn-cs"/>
              </a:rPr>
              <a:t>Vad tycker du om heltid?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baseline="0" dirty="0">
                <a:solidFill>
                  <a:schemeClr val="tx1"/>
                </a:solidFill>
                <a:effectLst/>
                <a:latin typeface="+mn-lt"/>
                <a:ea typeface="+mn-ea"/>
                <a:cs typeface="+mn-cs"/>
              </a:rPr>
              <a:t>Här hos oss innebär heltid bland annat att vi ska skolas in och samarbeta med huset bredvid. För mig innebär det också att jag ökar min inkomst.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baseline="0" dirty="0">
                <a:solidFill>
                  <a:schemeClr val="tx1"/>
                </a:solidFill>
                <a:effectLst/>
                <a:latin typeface="+mn-lt"/>
                <a:ea typeface="+mn-ea"/>
                <a:cs typeface="+mn-cs"/>
              </a:rPr>
              <a:t>Jag tycker att det här är svårt. Det känns inte bra att vara på flera enheter men samtidigt är tanken på mera pengar i plånboken lockande.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baseline="0" dirty="0">
                <a:solidFill>
                  <a:schemeClr val="tx1"/>
                </a:solidFill>
                <a:effectLst/>
                <a:latin typeface="+mn-lt"/>
                <a:ea typeface="+mn-ea"/>
                <a:cs typeface="+mn-cs"/>
              </a:rPr>
              <a:t>Hur kan vi tillsammans göra detta möjligt?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sv-SE" sz="1200" kern="1200" baseline="0" dirty="0">
              <a:solidFill>
                <a:schemeClr val="tx1"/>
              </a:solidFill>
              <a:effectLst/>
              <a:latin typeface="+mn-lt"/>
              <a:ea typeface="+mn-ea"/>
              <a:cs typeface="+mn-cs"/>
            </a:endParaRPr>
          </a:p>
          <a:p>
            <a:endParaRPr lang="sv-SE" sz="1200" kern="1200" baseline="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lyssna kan tyckas enkelt, men tyvärr är vi ofta så upptagna av våra egna tankar att vi helt enkelt inte hör vad den andra personen berättar. Nästa steg är att skapa förståelse och engagemang som leder till handling.</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Lyssna utan att värdera</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Lyssna till helheten, orden, tonfall</a:t>
            </a:r>
            <a:r>
              <a:rPr lang="sv-SE" sz="1200" kern="1200" baseline="0" dirty="0">
                <a:solidFill>
                  <a:schemeClr val="tx1"/>
                </a:solidFill>
                <a:effectLst/>
                <a:latin typeface="+mn-lt"/>
                <a:ea typeface="+mn-ea"/>
                <a:cs typeface="+mn-cs"/>
              </a:rPr>
              <a:t> och </a:t>
            </a:r>
            <a:r>
              <a:rPr lang="sv-SE" sz="1200" kern="1200" dirty="0">
                <a:solidFill>
                  <a:schemeClr val="tx1"/>
                </a:solidFill>
                <a:effectLst/>
                <a:latin typeface="+mn-lt"/>
                <a:ea typeface="+mn-ea"/>
                <a:cs typeface="+mn-cs"/>
              </a:rPr>
              <a:t>kroppsspråk</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Ställ öppna frågor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Lyssna</a:t>
            </a:r>
            <a:r>
              <a:rPr lang="sv-SE" sz="1200" kern="1200" baseline="0" dirty="0">
                <a:solidFill>
                  <a:schemeClr val="tx1"/>
                </a:solidFill>
                <a:effectLst/>
                <a:latin typeface="+mn-lt"/>
                <a:ea typeface="+mn-ea"/>
                <a:cs typeface="+mn-cs"/>
              </a:rPr>
              <a:t>re:</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Har ögonkontakt</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Visar empati</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Visar respekt</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Avbryter inte</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Vågar vara tyst</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indent="0">
              <a:buFont typeface="Arial" panose="020B0604020202020204" pitchFamily="34" charset="0"/>
              <a:buNone/>
            </a:pPr>
            <a:r>
              <a:rPr lang="sv-SE" sz="1200" kern="1200" dirty="0">
                <a:solidFill>
                  <a:schemeClr val="tx1"/>
                </a:solidFill>
                <a:effectLst/>
                <a:latin typeface="+mn-lt"/>
                <a:ea typeface="+mn-ea"/>
                <a:cs typeface="+mn-cs"/>
              </a:rPr>
              <a:t>Ju bättre vi lyssnar desto högre kvalité på samtalet</a:t>
            </a:r>
          </a:p>
        </p:txBody>
      </p:sp>
      <p:sp>
        <p:nvSpPr>
          <p:cNvPr id="4" name="Platshållare för bildnummer 3"/>
          <p:cNvSpPr>
            <a:spLocks noGrp="1"/>
          </p:cNvSpPr>
          <p:nvPr>
            <p:ph type="sldNum" sz="quarter" idx="10"/>
          </p:nvPr>
        </p:nvSpPr>
        <p:spPr/>
        <p:txBody>
          <a:bodyPr/>
          <a:lstStyle/>
          <a:p>
            <a:fld id="{80A8DBE7-90EA-4E87-9FC8-47BB611950AC}" type="slidenum">
              <a:rPr lang="sv-SE" smtClean="0"/>
              <a:t>22</a:t>
            </a:fld>
            <a:endParaRPr lang="sv-SE"/>
          </a:p>
        </p:txBody>
      </p:sp>
    </p:spTree>
    <p:extLst>
      <p:ext uri="{BB962C8B-B14F-4D97-AF65-F5344CB8AC3E}">
        <p14:creationId xmlns:p14="http://schemas.microsoft.com/office/powerpoint/2010/main" val="246962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tx1">
                    <a:lumMod val="50000"/>
                    <a:lumOff val="50000"/>
                  </a:schemeClr>
                </a:solidFill>
              </a:rPr>
              <a:t>Om vi inte löser grundproblemet kan vi hålla på hur länge som helst med att försöka dölja symptomen.</a:t>
            </a:r>
          </a:p>
          <a:p>
            <a:endParaRPr lang="sv-SE" sz="1200" dirty="0">
              <a:solidFill>
                <a:schemeClr val="tx1">
                  <a:lumMod val="50000"/>
                  <a:lumOff val="50000"/>
                </a:schemeClr>
              </a:solidFill>
            </a:endParaRPr>
          </a:p>
          <a:p>
            <a:r>
              <a:rPr lang="sv-SE" sz="1200" dirty="0">
                <a:solidFill>
                  <a:schemeClr val="tx1">
                    <a:lumMod val="50000"/>
                    <a:lumOff val="50000"/>
                  </a:schemeClr>
                </a:solidFill>
              </a:rPr>
              <a:t>FEM VARFÖR är en</a:t>
            </a:r>
            <a:r>
              <a:rPr lang="sv-SE" sz="1200" baseline="0" dirty="0">
                <a:solidFill>
                  <a:schemeClr val="tx1">
                    <a:lumMod val="50000"/>
                    <a:lumOff val="50000"/>
                  </a:schemeClr>
                </a:solidFill>
              </a:rPr>
              <a:t> </a:t>
            </a:r>
            <a:r>
              <a:rPr lang="sv-SE" sz="1200" dirty="0">
                <a:solidFill>
                  <a:schemeClr val="tx1">
                    <a:lumMod val="50000"/>
                    <a:lumOff val="50000"/>
                  </a:schemeClr>
                </a:solidFill>
              </a:rPr>
              <a:t>metod som kan göra det enklare att komma fram till grundproblemet. </a:t>
            </a:r>
          </a:p>
        </p:txBody>
      </p:sp>
      <p:sp>
        <p:nvSpPr>
          <p:cNvPr id="4" name="Platshållare för bildnummer 3"/>
          <p:cNvSpPr>
            <a:spLocks noGrp="1"/>
          </p:cNvSpPr>
          <p:nvPr>
            <p:ph type="sldNum" sz="quarter" idx="5"/>
          </p:nvPr>
        </p:nvSpPr>
        <p:spPr/>
        <p:txBody>
          <a:bodyPr/>
          <a:lstStyle/>
          <a:p>
            <a:fld id="{80A8DBE7-90EA-4E87-9FC8-47BB611950AC}" type="slidenum">
              <a:rPr lang="sv-SE" smtClean="0"/>
              <a:t>23</a:t>
            </a:fld>
            <a:endParaRPr lang="sv-SE"/>
          </a:p>
        </p:txBody>
      </p:sp>
    </p:spTree>
    <p:extLst>
      <p:ext uri="{BB962C8B-B14F-4D97-AF65-F5344CB8AC3E}">
        <p14:creationId xmlns:p14="http://schemas.microsoft.com/office/powerpoint/2010/main" val="24381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A8DBE7-90EA-4E87-9FC8-47BB611950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23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A8DBE7-90EA-4E87-9FC8-47BB611950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75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26</a:t>
            </a:fld>
            <a:endParaRPr lang="sv-SE"/>
          </a:p>
        </p:txBody>
      </p:sp>
    </p:spTree>
    <p:extLst>
      <p:ext uri="{BB962C8B-B14F-4D97-AF65-F5344CB8AC3E}">
        <p14:creationId xmlns:p14="http://schemas.microsoft.com/office/powerpoint/2010/main" val="148796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4</a:t>
            </a:fld>
            <a:endParaRPr lang="sv-SE"/>
          </a:p>
        </p:txBody>
      </p:sp>
    </p:spTree>
    <p:extLst>
      <p:ext uri="{BB962C8B-B14F-4D97-AF65-F5344CB8AC3E}">
        <p14:creationId xmlns:p14="http://schemas.microsoft.com/office/powerpoint/2010/main" val="406604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5</a:t>
            </a:fld>
            <a:endParaRPr lang="sv-SE"/>
          </a:p>
        </p:txBody>
      </p:sp>
    </p:spTree>
    <p:extLst>
      <p:ext uri="{BB962C8B-B14F-4D97-AF65-F5344CB8AC3E}">
        <p14:creationId xmlns:p14="http://schemas.microsoft.com/office/powerpoint/2010/main" val="395133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6</a:t>
            </a:fld>
            <a:endParaRPr lang="sv-SE"/>
          </a:p>
        </p:txBody>
      </p:sp>
    </p:spTree>
    <p:extLst>
      <p:ext uri="{BB962C8B-B14F-4D97-AF65-F5344CB8AC3E}">
        <p14:creationId xmlns:p14="http://schemas.microsoft.com/office/powerpoint/2010/main" val="314517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7</a:t>
            </a:fld>
            <a:endParaRPr lang="sv-SE"/>
          </a:p>
        </p:txBody>
      </p:sp>
    </p:spTree>
    <p:extLst>
      <p:ext uri="{BB962C8B-B14F-4D97-AF65-F5344CB8AC3E}">
        <p14:creationId xmlns:p14="http://schemas.microsoft.com/office/powerpoint/2010/main" val="64202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Prioritera i tid och effekt – kopplat till införandet av heltidsorganisation </a:t>
            </a: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8</a:t>
            </a:fld>
            <a:endParaRPr lang="sv-SE"/>
          </a:p>
        </p:txBody>
      </p:sp>
    </p:spTree>
    <p:extLst>
      <p:ext uri="{BB962C8B-B14F-4D97-AF65-F5344CB8AC3E}">
        <p14:creationId xmlns:p14="http://schemas.microsoft.com/office/powerpoint/2010/main" val="169518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9</a:t>
            </a:fld>
            <a:endParaRPr lang="sv-SE"/>
          </a:p>
        </p:txBody>
      </p:sp>
    </p:spTree>
    <p:extLst>
      <p:ext uri="{BB962C8B-B14F-4D97-AF65-F5344CB8AC3E}">
        <p14:creationId xmlns:p14="http://schemas.microsoft.com/office/powerpoint/2010/main" val="20345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80A8DBE7-90EA-4E87-9FC8-47BB611950AC}" type="slidenum">
              <a:rPr lang="sv-SE" smtClean="0"/>
              <a:t>10</a:t>
            </a:fld>
            <a:endParaRPr lang="sv-SE"/>
          </a:p>
        </p:txBody>
      </p:sp>
    </p:spTree>
    <p:extLst>
      <p:ext uri="{BB962C8B-B14F-4D97-AF65-F5344CB8AC3E}">
        <p14:creationId xmlns:p14="http://schemas.microsoft.com/office/powerpoint/2010/main" val="161014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0848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045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18300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9151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2020-02-21</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18814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78382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6968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8322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5822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2020-02-21</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CAE5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 </a:t>
            </a:r>
          </a:p>
        </p:txBody>
      </p:sp>
    </p:spTree>
    <p:extLst>
      <p:ext uri="{BB962C8B-B14F-4D97-AF65-F5344CB8AC3E}">
        <p14:creationId xmlns:p14="http://schemas.microsoft.com/office/powerpoint/2010/main" val="14590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2020-02-21</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 </a:t>
            </a:r>
          </a:p>
        </p:txBody>
      </p:sp>
    </p:spTree>
    <p:extLst>
      <p:ext uri="{BB962C8B-B14F-4D97-AF65-F5344CB8AC3E}">
        <p14:creationId xmlns:p14="http://schemas.microsoft.com/office/powerpoint/2010/main" val="4143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41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9204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 </a:t>
            </a:r>
          </a:p>
        </p:txBody>
      </p:sp>
      <p:grpSp>
        <p:nvGrpSpPr>
          <p:cNvPr id="13" name="Grupp 12">
            <a:extLst>
              <a:ext uri="{FF2B5EF4-FFF2-40B4-BE49-F238E27FC236}">
                <a16:creationId xmlns:a16="http://schemas.microsoft.com/office/drawing/2014/main" id="{CE216BD2-82B6-9D4C-8D8D-CB8EFC426703}"/>
              </a:ext>
            </a:extLst>
          </p:cNvPr>
          <p:cNvGrpSpPr/>
          <p:nvPr userDrawn="1"/>
        </p:nvGrpSpPr>
        <p:grpSpPr>
          <a:xfrm>
            <a:off x="6842426" y="212616"/>
            <a:ext cx="2054156" cy="360523"/>
            <a:chOff x="6842426" y="212616"/>
            <a:chExt cx="2054156" cy="360523"/>
          </a:xfrm>
        </p:grpSpPr>
        <p:pic>
          <p:nvPicPr>
            <p:cNvPr id="10" name="Bildobjekt 9" descr="logo_rummet_RGB.eps">
              <a:extLst>
                <a:ext uri="{FF2B5EF4-FFF2-40B4-BE49-F238E27FC236}">
                  <a16:creationId xmlns:a16="http://schemas.microsoft.com/office/drawing/2014/main" id="{C773B939-2ECB-7D40-810A-D7A7779293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2" name="Bildobjekt 11" descr="En bild som visar ritning, mat&#10;&#10;Automatiskt genererad beskrivning">
              <a:extLst>
                <a:ext uri="{FF2B5EF4-FFF2-40B4-BE49-F238E27FC236}">
                  <a16:creationId xmlns:a16="http://schemas.microsoft.com/office/drawing/2014/main" id="{67A15C82-41A9-934B-97F2-861836DC758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162886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 </a:t>
            </a:r>
          </a:p>
        </p:txBody>
      </p:sp>
      <p:grpSp>
        <p:nvGrpSpPr>
          <p:cNvPr id="12" name="Grupp 11">
            <a:extLst>
              <a:ext uri="{FF2B5EF4-FFF2-40B4-BE49-F238E27FC236}">
                <a16:creationId xmlns:a16="http://schemas.microsoft.com/office/drawing/2014/main" id="{D86861E3-5837-7A4A-BF25-41011FF9BB83}"/>
              </a:ext>
            </a:extLst>
          </p:cNvPr>
          <p:cNvGrpSpPr/>
          <p:nvPr userDrawn="1"/>
        </p:nvGrpSpPr>
        <p:grpSpPr>
          <a:xfrm>
            <a:off x="6842426" y="212616"/>
            <a:ext cx="2054156" cy="360523"/>
            <a:chOff x="6842426" y="212616"/>
            <a:chExt cx="2054156" cy="360523"/>
          </a:xfrm>
        </p:grpSpPr>
        <p:pic>
          <p:nvPicPr>
            <p:cNvPr id="13" name="Bildobjekt 12" descr="logo_rummet_RGB.eps">
              <a:extLst>
                <a:ext uri="{FF2B5EF4-FFF2-40B4-BE49-F238E27FC236}">
                  <a16:creationId xmlns:a16="http://schemas.microsoft.com/office/drawing/2014/main" id="{7EBCBFE8-A156-0544-BABA-A6A82FC1EF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4" name="Bildobjekt 13" descr="En bild som visar ritning, mat&#10;&#10;Automatiskt genererad beskrivning">
              <a:extLst>
                <a:ext uri="{FF2B5EF4-FFF2-40B4-BE49-F238E27FC236}">
                  <a16:creationId xmlns:a16="http://schemas.microsoft.com/office/drawing/2014/main" id="{5A59A632-0270-5647-9A26-6B3EE039E9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364425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heltid@skr.se" TargetMode="External"/><Relationship Id="rId2" Type="http://schemas.openxmlformats.org/officeDocument/2006/relationships/hyperlink" Target="mailto:heltid@kommunal.s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emf"/><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3.png"/><Relationship Id="rId10" Type="http://schemas.openxmlformats.org/officeDocument/2006/relationships/image" Target="../media/image19.svg"/><Relationship Id="rId4" Type="http://schemas.openxmlformats.org/officeDocument/2006/relationships/image" Target="../media/image12.emf"/><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eltid@kommunal.s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mailto:heltid@skr.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heltid.nu/statistik/"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93776" y="1581202"/>
            <a:ext cx="9875520" cy="1111761"/>
          </a:xfrm>
        </p:spPr>
        <p:txBody>
          <a:bodyPr>
            <a:normAutofit fontScale="90000"/>
          </a:bodyPr>
          <a:lstStyle/>
          <a:p>
            <a:r>
              <a:rPr lang="sv-SE" dirty="0" smtClean="0"/>
              <a:t>HUR ARBETA MED EN </a:t>
            </a:r>
            <a:br>
              <a:rPr lang="sv-SE" dirty="0" smtClean="0"/>
            </a:br>
            <a:r>
              <a:rPr lang="sv-SE" dirty="0" smtClean="0"/>
              <a:t> FÖRÄNDRINGSRESA </a:t>
            </a:r>
            <a:endParaRPr lang="sv-SE" dirty="0"/>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1463040" y="3416552"/>
            <a:ext cx="9820656" cy="1685800"/>
          </a:xfrm>
        </p:spPr>
        <p:txBody>
          <a:bodyPr>
            <a:normAutofit fontScale="77500" lnSpcReduction="20000"/>
          </a:bodyPr>
          <a:lstStyle/>
          <a:p>
            <a:pPr marL="3486150" lvl="6" indent="-514350">
              <a:buAutoNum type="alphaLcParenR"/>
            </a:pPr>
            <a:r>
              <a:rPr lang="sv-SE" sz="5100" dirty="0" smtClean="0">
                <a:solidFill>
                  <a:schemeClr val="bg1">
                    <a:lumMod val="50000"/>
                  </a:schemeClr>
                </a:solidFill>
              </a:rPr>
              <a:t>Metod i fem steg</a:t>
            </a:r>
          </a:p>
          <a:p>
            <a:pPr marL="3486150" lvl="6" indent="-514350">
              <a:buAutoNum type="alphaLcParenR"/>
            </a:pPr>
            <a:r>
              <a:rPr lang="sv-SE" sz="5100" dirty="0" smtClean="0">
                <a:solidFill>
                  <a:schemeClr val="bg1">
                    <a:lumMod val="50000"/>
                  </a:schemeClr>
                </a:solidFill>
              </a:rPr>
              <a:t>Att kommunicera förändring  </a:t>
            </a:r>
          </a:p>
          <a:p>
            <a:pPr algn="l"/>
            <a:endParaRPr lang="sv-SE" sz="2800" dirty="0">
              <a:solidFill>
                <a:schemeClr val="bg1">
                  <a:lumMod val="50000"/>
                </a:schemeClr>
              </a:solidFill>
            </a:endParaRPr>
          </a:p>
        </p:txBody>
      </p:sp>
    </p:spTree>
    <p:extLst>
      <p:ext uri="{BB962C8B-B14F-4D97-AF65-F5344CB8AC3E}">
        <p14:creationId xmlns:p14="http://schemas.microsoft.com/office/powerpoint/2010/main" val="171209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p:nvPr/>
        </p:nvSpPr>
        <p:spPr>
          <a:xfrm>
            <a:off x="4572000" y="5577955"/>
            <a:ext cx="4324582" cy="523220"/>
          </a:xfrm>
          <a:prstGeom prst="rect">
            <a:avLst/>
          </a:prstGeom>
        </p:spPr>
        <p:txBody>
          <a:bodyPr wrap="square">
            <a:spAutoFit/>
          </a:bodyPr>
          <a:lstStyle/>
          <a:p>
            <a:pPr algn="ctr"/>
            <a:r>
              <a:rPr lang="sv-SE" sz="1400" dirty="0">
                <a:solidFill>
                  <a:srgbClr val="DA2D3B"/>
                </a:solidFill>
                <a:latin typeface="Trebuchet MS" panose="020B0703020202090204" pitchFamily="34" charset="0"/>
              </a:rPr>
              <a:t>Dessa aktiviteter får störst effekt och har ett </a:t>
            </a:r>
          </a:p>
          <a:p>
            <a:pPr algn="ctr"/>
            <a:r>
              <a:rPr lang="sv-SE" sz="1400" dirty="0">
                <a:solidFill>
                  <a:srgbClr val="DA2D3B"/>
                </a:solidFill>
                <a:latin typeface="Trebuchet MS" panose="020B0703020202090204" pitchFamily="34" charset="0"/>
              </a:rPr>
              <a:t>längre tidsperspektiv att arbeta med </a:t>
            </a:r>
          </a:p>
        </p:txBody>
      </p:sp>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t>3. Värdera de nya aktiviteter</a:t>
            </a:r>
          </a:p>
        </p:txBody>
      </p:sp>
      <p:pic>
        <p:nvPicPr>
          <p:cNvPr id="10" name="Bildobjekt 9">
            <a:extLst>
              <a:ext uri="{FF2B5EF4-FFF2-40B4-BE49-F238E27FC236}">
                <a16:creationId xmlns:a16="http://schemas.microsoft.com/office/drawing/2014/main" id="{903E52DD-79D6-F447-8EA6-45B8FD9F5ACE}"/>
              </a:ext>
            </a:extLst>
          </p:cNvPr>
          <p:cNvPicPr>
            <a:picLocks noChangeAspect="1"/>
          </p:cNvPicPr>
          <p:nvPr/>
        </p:nvPicPr>
        <p:blipFill>
          <a:blip r:embed="rId8"/>
          <a:stretch>
            <a:fillRect/>
          </a:stretch>
        </p:blipFill>
        <p:spPr>
          <a:xfrm>
            <a:off x="4738571" y="2951237"/>
            <a:ext cx="3643714" cy="2439436"/>
          </a:xfrm>
          <a:prstGeom prst="rect">
            <a:avLst/>
          </a:prstGeom>
        </p:spPr>
      </p:pic>
      <p:sp>
        <p:nvSpPr>
          <p:cNvPr id="31" name="Rektangel 30">
            <a:extLst>
              <a:ext uri="{FF2B5EF4-FFF2-40B4-BE49-F238E27FC236}">
                <a16:creationId xmlns:a16="http://schemas.microsoft.com/office/drawing/2014/main" id="{916983BC-B286-E340-80B4-2354FFFAB6C8}"/>
              </a:ext>
            </a:extLst>
          </p:cNvPr>
          <p:cNvSpPr/>
          <p:nvPr/>
        </p:nvSpPr>
        <p:spPr>
          <a:xfrm>
            <a:off x="6926529" y="3262693"/>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1 </a:t>
            </a:r>
          </a:p>
        </p:txBody>
      </p:sp>
      <p:sp>
        <p:nvSpPr>
          <p:cNvPr id="27" name="textruta 26"/>
          <p:cNvSpPr txBox="1"/>
          <p:nvPr/>
        </p:nvSpPr>
        <p:spPr>
          <a:xfrm>
            <a:off x="1073751" y="2468867"/>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Aktiviteter</a:t>
            </a:r>
          </a:p>
        </p:txBody>
      </p:sp>
      <p:sp>
        <p:nvSpPr>
          <p:cNvPr id="44" name="Rektangel 43">
            <a:extLst>
              <a:ext uri="{FF2B5EF4-FFF2-40B4-BE49-F238E27FC236}">
                <a16:creationId xmlns:a16="http://schemas.microsoft.com/office/drawing/2014/main" id="{74F182DE-2B89-2844-A0C4-2D3C7369F074}"/>
              </a:ext>
            </a:extLst>
          </p:cNvPr>
          <p:cNvSpPr/>
          <p:nvPr/>
        </p:nvSpPr>
        <p:spPr>
          <a:xfrm>
            <a:off x="6113619" y="3674482"/>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2 </a:t>
            </a:r>
          </a:p>
        </p:txBody>
      </p:sp>
      <p:sp>
        <p:nvSpPr>
          <p:cNvPr id="45" name="Rektangel 44">
            <a:extLst>
              <a:ext uri="{FF2B5EF4-FFF2-40B4-BE49-F238E27FC236}">
                <a16:creationId xmlns:a16="http://schemas.microsoft.com/office/drawing/2014/main" id="{5F03F9D8-0AEA-1241-B83C-8FAD4831333D}"/>
              </a:ext>
            </a:extLst>
          </p:cNvPr>
          <p:cNvSpPr/>
          <p:nvPr/>
        </p:nvSpPr>
        <p:spPr>
          <a:xfrm>
            <a:off x="5807771" y="432423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3 </a:t>
            </a:r>
          </a:p>
        </p:txBody>
      </p:sp>
      <p:sp>
        <p:nvSpPr>
          <p:cNvPr id="47" name="Rektangel 46">
            <a:extLst>
              <a:ext uri="{FF2B5EF4-FFF2-40B4-BE49-F238E27FC236}">
                <a16:creationId xmlns:a16="http://schemas.microsoft.com/office/drawing/2014/main" id="{3B4D071A-618C-4D4E-9AE0-20E55E5EF1DF}"/>
              </a:ext>
            </a:extLst>
          </p:cNvPr>
          <p:cNvSpPr/>
          <p:nvPr/>
        </p:nvSpPr>
        <p:spPr>
          <a:xfrm>
            <a:off x="6839415" y="4430994"/>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5 </a:t>
            </a:r>
          </a:p>
        </p:txBody>
      </p:sp>
      <p:sp>
        <p:nvSpPr>
          <p:cNvPr id="48" name="Rektangel 47">
            <a:extLst>
              <a:ext uri="{FF2B5EF4-FFF2-40B4-BE49-F238E27FC236}">
                <a16:creationId xmlns:a16="http://schemas.microsoft.com/office/drawing/2014/main" id="{1715287E-B533-EE4B-8F2A-F0A514911DA1}"/>
              </a:ext>
            </a:extLst>
          </p:cNvPr>
          <p:cNvSpPr/>
          <p:nvPr/>
        </p:nvSpPr>
        <p:spPr>
          <a:xfrm>
            <a:off x="7258512" y="4337392"/>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6 </a:t>
            </a:r>
          </a:p>
        </p:txBody>
      </p:sp>
      <p:sp>
        <p:nvSpPr>
          <p:cNvPr id="50" name="Rektangel 49">
            <a:extLst>
              <a:ext uri="{FF2B5EF4-FFF2-40B4-BE49-F238E27FC236}">
                <a16:creationId xmlns:a16="http://schemas.microsoft.com/office/drawing/2014/main" id="{321DBCC9-684F-3240-ACC3-5E3E300DDD31}"/>
              </a:ext>
            </a:extLst>
          </p:cNvPr>
          <p:cNvSpPr/>
          <p:nvPr/>
        </p:nvSpPr>
        <p:spPr>
          <a:xfrm>
            <a:off x="7064492" y="3679789"/>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7 </a:t>
            </a:r>
          </a:p>
        </p:txBody>
      </p:sp>
      <p:sp>
        <p:nvSpPr>
          <p:cNvPr id="51" name="Rektangel 50">
            <a:extLst>
              <a:ext uri="{FF2B5EF4-FFF2-40B4-BE49-F238E27FC236}">
                <a16:creationId xmlns:a16="http://schemas.microsoft.com/office/drawing/2014/main" id="{4A1276FD-BE4E-3747-AFD8-0D61E6C75EB1}"/>
              </a:ext>
            </a:extLst>
          </p:cNvPr>
          <p:cNvSpPr/>
          <p:nvPr/>
        </p:nvSpPr>
        <p:spPr>
          <a:xfrm>
            <a:off x="6228445" y="470945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4 </a:t>
            </a:r>
          </a:p>
        </p:txBody>
      </p:sp>
      <p:sp>
        <p:nvSpPr>
          <p:cNvPr id="55" name="textruta 54">
            <a:extLst>
              <a:ext uri="{FF2B5EF4-FFF2-40B4-BE49-F238E27FC236}">
                <a16:creationId xmlns:a16="http://schemas.microsoft.com/office/drawing/2014/main" id="{E5F466E7-F834-1942-9D28-66F97499C1E1}"/>
              </a:ext>
            </a:extLst>
          </p:cNvPr>
          <p:cNvSpPr txBox="1"/>
          <p:nvPr/>
        </p:nvSpPr>
        <p:spPr>
          <a:xfrm>
            <a:off x="5524272" y="2471350"/>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Prioritering</a:t>
            </a:r>
          </a:p>
        </p:txBody>
      </p:sp>
      <p:grpSp>
        <p:nvGrpSpPr>
          <p:cNvPr id="53" name="Grupp 52">
            <a:extLst>
              <a:ext uri="{FF2B5EF4-FFF2-40B4-BE49-F238E27FC236}">
                <a16:creationId xmlns:a16="http://schemas.microsoft.com/office/drawing/2014/main" id="{D06280F8-79D9-4B4E-B059-AA48840EC750}"/>
              </a:ext>
            </a:extLst>
          </p:cNvPr>
          <p:cNvGrpSpPr/>
          <p:nvPr/>
        </p:nvGrpSpPr>
        <p:grpSpPr>
          <a:xfrm>
            <a:off x="457200" y="2965032"/>
            <a:ext cx="3540034" cy="2772657"/>
            <a:chOff x="457200" y="2965032"/>
            <a:chExt cx="3540034" cy="2772657"/>
          </a:xfrm>
        </p:grpSpPr>
        <p:sp>
          <p:nvSpPr>
            <p:cNvPr id="54" name="Femhörning 53">
              <a:extLst>
                <a:ext uri="{FF2B5EF4-FFF2-40B4-BE49-F238E27FC236}">
                  <a16:creationId xmlns:a16="http://schemas.microsoft.com/office/drawing/2014/main" id="{209973C8-59B7-8A4A-99F7-B676079092CB}"/>
                </a:ext>
              </a:extLst>
            </p:cNvPr>
            <p:cNvSpPr/>
            <p:nvPr/>
          </p:nvSpPr>
          <p:spPr bwMode="auto">
            <a:xfrm>
              <a:off x="457200" y="2965032"/>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1 …</a:t>
              </a:r>
            </a:p>
          </p:txBody>
        </p:sp>
        <p:sp>
          <p:nvSpPr>
            <p:cNvPr id="56" name="Femhörning 55">
              <a:extLst>
                <a:ext uri="{FF2B5EF4-FFF2-40B4-BE49-F238E27FC236}">
                  <a16:creationId xmlns:a16="http://schemas.microsoft.com/office/drawing/2014/main" id="{4FDDB51A-7849-A342-8020-DD0A999A966C}"/>
                </a:ext>
              </a:extLst>
            </p:cNvPr>
            <p:cNvSpPr/>
            <p:nvPr/>
          </p:nvSpPr>
          <p:spPr bwMode="auto">
            <a:xfrm>
              <a:off x="457200" y="337261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2 …</a:t>
              </a:r>
            </a:p>
          </p:txBody>
        </p:sp>
        <p:sp>
          <p:nvSpPr>
            <p:cNvPr id="57" name="Femhörning 56">
              <a:extLst>
                <a:ext uri="{FF2B5EF4-FFF2-40B4-BE49-F238E27FC236}">
                  <a16:creationId xmlns:a16="http://schemas.microsoft.com/office/drawing/2014/main" id="{7870273A-6298-AA44-8E63-CBC7BF0F8B17}"/>
                </a:ext>
              </a:extLst>
            </p:cNvPr>
            <p:cNvSpPr/>
            <p:nvPr/>
          </p:nvSpPr>
          <p:spPr bwMode="auto">
            <a:xfrm>
              <a:off x="457200" y="3770770"/>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3 …</a:t>
              </a:r>
            </a:p>
          </p:txBody>
        </p:sp>
        <p:sp>
          <p:nvSpPr>
            <p:cNvPr id="58" name="Femhörning 57">
              <a:extLst>
                <a:ext uri="{FF2B5EF4-FFF2-40B4-BE49-F238E27FC236}">
                  <a16:creationId xmlns:a16="http://schemas.microsoft.com/office/drawing/2014/main" id="{F8CA7FDA-0212-5444-98DA-E84294AE92AF}"/>
                </a:ext>
              </a:extLst>
            </p:cNvPr>
            <p:cNvSpPr/>
            <p:nvPr/>
          </p:nvSpPr>
          <p:spPr bwMode="auto">
            <a:xfrm>
              <a:off x="457200" y="4181324"/>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4 …</a:t>
              </a:r>
            </a:p>
          </p:txBody>
        </p:sp>
        <p:sp>
          <p:nvSpPr>
            <p:cNvPr id="59" name="Femhörning 58">
              <a:extLst>
                <a:ext uri="{FF2B5EF4-FFF2-40B4-BE49-F238E27FC236}">
                  <a16:creationId xmlns:a16="http://schemas.microsoft.com/office/drawing/2014/main" id="{CC1B2FF4-AC16-3645-8772-B6DDA47FAC45}"/>
                </a:ext>
              </a:extLst>
            </p:cNvPr>
            <p:cNvSpPr/>
            <p:nvPr/>
          </p:nvSpPr>
          <p:spPr bwMode="auto">
            <a:xfrm>
              <a:off x="462002" y="459187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5 … </a:t>
              </a:r>
            </a:p>
          </p:txBody>
        </p:sp>
        <p:sp>
          <p:nvSpPr>
            <p:cNvPr id="60" name="Femhörning 59">
              <a:extLst>
                <a:ext uri="{FF2B5EF4-FFF2-40B4-BE49-F238E27FC236}">
                  <a16:creationId xmlns:a16="http://schemas.microsoft.com/office/drawing/2014/main" id="{586B0062-8CDE-834B-A297-2D47E9BF6A64}"/>
                </a:ext>
              </a:extLst>
            </p:cNvPr>
            <p:cNvSpPr/>
            <p:nvPr/>
          </p:nvSpPr>
          <p:spPr bwMode="auto">
            <a:xfrm>
              <a:off x="462002" y="5003971"/>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6 …</a:t>
              </a:r>
            </a:p>
          </p:txBody>
        </p:sp>
        <p:sp>
          <p:nvSpPr>
            <p:cNvPr id="61" name="Femhörning 60">
              <a:extLst>
                <a:ext uri="{FF2B5EF4-FFF2-40B4-BE49-F238E27FC236}">
                  <a16:creationId xmlns:a16="http://schemas.microsoft.com/office/drawing/2014/main" id="{A1521811-22E5-9044-8334-58631BDD12EE}"/>
                </a:ext>
              </a:extLst>
            </p:cNvPr>
            <p:cNvSpPr/>
            <p:nvPr/>
          </p:nvSpPr>
          <p:spPr bwMode="auto">
            <a:xfrm>
              <a:off x="462002" y="5410835"/>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7 …</a:t>
              </a:r>
            </a:p>
          </p:txBody>
        </p:sp>
      </p:grpSp>
      <p:sp>
        <p:nvSpPr>
          <p:cNvPr id="62" name="Rektangel 61">
            <a:extLst>
              <a:ext uri="{FF2B5EF4-FFF2-40B4-BE49-F238E27FC236}">
                <a16:creationId xmlns:a16="http://schemas.microsoft.com/office/drawing/2014/main" id="{77DD37CF-7961-BB41-9FA2-0B5B4691E704}"/>
              </a:ext>
            </a:extLst>
          </p:cNvPr>
          <p:cNvSpPr/>
          <p:nvPr/>
        </p:nvSpPr>
        <p:spPr>
          <a:xfrm>
            <a:off x="7171398" y="2485455"/>
            <a:ext cx="1339331" cy="338554"/>
          </a:xfrm>
          <a:prstGeom prst="rect">
            <a:avLst/>
          </a:prstGeom>
        </p:spPr>
        <p:txBody>
          <a:bodyPr wrap="square">
            <a:spAutoFit/>
          </a:bodyPr>
          <a:lstStyle/>
          <a:p>
            <a:pPr algn="ctr"/>
            <a:r>
              <a:rPr lang="sv-SE" sz="1600" dirty="0">
                <a:solidFill>
                  <a:schemeClr val="bg1">
                    <a:lumMod val="50000"/>
                  </a:schemeClr>
                </a:solidFill>
                <a:latin typeface="Trebuchet MS" panose="020B0703020202090204" pitchFamily="34" charset="0"/>
              </a:rPr>
              <a:t>(illustrativt)</a:t>
            </a:r>
          </a:p>
        </p:txBody>
      </p:sp>
      <p:sp>
        <p:nvSpPr>
          <p:cNvPr id="63" name="Ellips 62">
            <a:extLst>
              <a:ext uri="{FF2B5EF4-FFF2-40B4-BE49-F238E27FC236}">
                <a16:creationId xmlns:a16="http://schemas.microsoft.com/office/drawing/2014/main" id="{637A9A90-13E2-0241-9D56-5F5A5039DDA6}"/>
              </a:ext>
            </a:extLst>
          </p:cNvPr>
          <p:cNvSpPr/>
          <p:nvPr/>
        </p:nvSpPr>
        <p:spPr>
          <a:xfrm rot="988787">
            <a:off x="6701564" y="4200422"/>
            <a:ext cx="1113895" cy="10870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rgbClr val="FF0000"/>
              </a:solidFill>
            </a:endParaRPr>
          </a:p>
        </p:txBody>
      </p:sp>
    </p:spTree>
    <p:extLst>
      <p:ext uri="{BB962C8B-B14F-4D97-AF65-F5344CB8AC3E}">
        <p14:creationId xmlns:p14="http://schemas.microsoft.com/office/powerpoint/2010/main" val="262755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latin typeface="Trebuchet MS"/>
              </a:rPr>
              <a:t>4. Skapa en helhetssyn  </a:t>
            </a:r>
          </a:p>
        </p:txBody>
      </p:sp>
      <p:sp>
        <p:nvSpPr>
          <p:cNvPr id="29" name="Rektangel 28">
            <a:extLst>
              <a:ext uri="{FF2B5EF4-FFF2-40B4-BE49-F238E27FC236}">
                <a16:creationId xmlns:a16="http://schemas.microsoft.com/office/drawing/2014/main" id="{468A9A46-9500-5742-8565-2978729F560D}"/>
              </a:ext>
            </a:extLst>
          </p:cNvPr>
          <p:cNvSpPr/>
          <p:nvPr/>
        </p:nvSpPr>
        <p:spPr>
          <a:xfrm>
            <a:off x="2022615" y="4057419"/>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5 </a:t>
            </a:r>
          </a:p>
        </p:txBody>
      </p:sp>
      <p:sp>
        <p:nvSpPr>
          <p:cNvPr id="32" name="Rektangel 31">
            <a:extLst>
              <a:ext uri="{FF2B5EF4-FFF2-40B4-BE49-F238E27FC236}">
                <a16:creationId xmlns:a16="http://schemas.microsoft.com/office/drawing/2014/main" id="{9A78E7D5-828A-7048-A88F-215F9EF136D5}"/>
              </a:ext>
            </a:extLst>
          </p:cNvPr>
          <p:cNvSpPr/>
          <p:nvPr/>
        </p:nvSpPr>
        <p:spPr>
          <a:xfrm>
            <a:off x="2441712" y="396381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6 </a:t>
            </a:r>
          </a:p>
        </p:txBody>
      </p:sp>
      <p:sp>
        <p:nvSpPr>
          <p:cNvPr id="40" name="Rektangel 39">
            <a:extLst>
              <a:ext uri="{FF2B5EF4-FFF2-40B4-BE49-F238E27FC236}">
                <a16:creationId xmlns:a16="http://schemas.microsoft.com/office/drawing/2014/main" id="{1A38C293-9A67-B648-AF5D-F83B5BC2A782}"/>
              </a:ext>
            </a:extLst>
          </p:cNvPr>
          <p:cNvSpPr/>
          <p:nvPr/>
        </p:nvSpPr>
        <p:spPr>
          <a:xfrm>
            <a:off x="667053" y="3905170"/>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1 </a:t>
            </a:r>
          </a:p>
        </p:txBody>
      </p:sp>
      <p:sp>
        <p:nvSpPr>
          <p:cNvPr id="41" name="Rektangel 40">
            <a:extLst>
              <a:ext uri="{FF2B5EF4-FFF2-40B4-BE49-F238E27FC236}">
                <a16:creationId xmlns:a16="http://schemas.microsoft.com/office/drawing/2014/main" id="{34FB7314-4DDF-D243-8C27-4DE632323D04}"/>
              </a:ext>
            </a:extLst>
          </p:cNvPr>
          <p:cNvSpPr/>
          <p:nvPr/>
        </p:nvSpPr>
        <p:spPr>
          <a:xfrm>
            <a:off x="805016" y="4322266"/>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7 </a:t>
            </a:r>
          </a:p>
        </p:txBody>
      </p:sp>
      <p:sp>
        <p:nvSpPr>
          <p:cNvPr id="43" name="textruta 42">
            <a:extLst>
              <a:ext uri="{FF2B5EF4-FFF2-40B4-BE49-F238E27FC236}">
                <a16:creationId xmlns:a16="http://schemas.microsoft.com/office/drawing/2014/main" id="{B8BC2DD1-6E32-4F4D-8245-95451B9B0E96}"/>
              </a:ext>
            </a:extLst>
          </p:cNvPr>
          <p:cNvSpPr txBox="1"/>
          <p:nvPr/>
        </p:nvSpPr>
        <p:spPr>
          <a:xfrm>
            <a:off x="1781460" y="4919990"/>
            <a:ext cx="1138844"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b="0" dirty="0">
                <a:solidFill>
                  <a:schemeClr val="tx1"/>
                </a:solidFill>
                <a:latin typeface="Trebuchet MS" panose="020B0703020202090204" pitchFamily="34" charset="0"/>
              </a:rPr>
              <a:t>Lång sikt</a:t>
            </a:r>
          </a:p>
        </p:txBody>
      </p:sp>
      <p:sp>
        <p:nvSpPr>
          <p:cNvPr id="46" name="textruta 45">
            <a:extLst>
              <a:ext uri="{FF2B5EF4-FFF2-40B4-BE49-F238E27FC236}">
                <a16:creationId xmlns:a16="http://schemas.microsoft.com/office/drawing/2014/main" id="{56635037-4832-B845-AB14-BF8CF0376061}"/>
              </a:ext>
            </a:extLst>
          </p:cNvPr>
          <p:cNvSpPr txBox="1"/>
          <p:nvPr/>
        </p:nvSpPr>
        <p:spPr>
          <a:xfrm>
            <a:off x="448205" y="2526991"/>
            <a:ext cx="2500958" cy="49276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400" b="0" dirty="0">
                <a:solidFill>
                  <a:srgbClr val="C00000"/>
                </a:solidFill>
                <a:latin typeface="Trebuchet MS" panose="020B0703020202090204" pitchFamily="34" charset="0"/>
              </a:rPr>
              <a:t>Prioriterade nya aktiviteter</a:t>
            </a:r>
          </a:p>
        </p:txBody>
      </p:sp>
      <p:sp>
        <p:nvSpPr>
          <p:cNvPr id="49" name="textruta 48">
            <a:extLst>
              <a:ext uri="{FF2B5EF4-FFF2-40B4-BE49-F238E27FC236}">
                <a16:creationId xmlns:a16="http://schemas.microsoft.com/office/drawing/2014/main" id="{BB143C95-6A31-654D-B86C-BB2FA3CC8C99}"/>
              </a:ext>
            </a:extLst>
          </p:cNvPr>
          <p:cNvSpPr txBox="1"/>
          <p:nvPr/>
        </p:nvSpPr>
        <p:spPr>
          <a:xfrm>
            <a:off x="3180194" y="5404721"/>
            <a:ext cx="2651297" cy="646331"/>
          </a:xfrm>
          <a:prstGeom prst="rect">
            <a:avLst/>
          </a:prstGeom>
          <a:noFill/>
        </p:spPr>
        <p:txBody>
          <a:bodyPr wrap="square" rtlCol="0">
            <a:spAutoFit/>
          </a:bodyPr>
          <a:lstStyle/>
          <a:p>
            <a:pPr algn="ctr"/>
            <a:r>
              <a:rPr lang="sv-SE" sz="1200" dirty="0">
                <a:latin typeface="Trebuchet MS" panose="020B0703020202090204" pitchFamily="34" charset="0"/>
              </a:rPr>
              <a:t>Ta med både kvalitetssäkrade </a:t>
            </a:r>
          </a:p>
          <a:p>
            <a:pPr algn="ctr"/>
            <a:r>
              <a:rPr lang="sv-SE" sz="1200" dirty="0">
                <a:latin typeface="Trebuchet MS" panose="020B0703020202090204" pitchFamily="34" charset="0"/>
              </a:rPr>
              <a:t>redan pågående aktiviteter och prioriterade nya aktiviteter! </a:t>
            </a:r>
          </a:p>
        </p:txBody>
      </p:sp>
      <p:sp>
        <p:nvSpPr>
          <p:cNvPr id="52" name="textruta 51">
            <a:extLst>
              <a:ext uri="{FF2B5EF4-FFF2-40B4-BE49-F238E27FC236}">
                <a16:creationId xmlns:a16="http://schemas.microsoft.com/office/drawing/2014/main" id="{F76F1FE1-77A1-E541-9A3A-3906A5C869BF}"/>
              </a:ext>
            </a:extLst>
          </p:cNvPr>
          <p:cNvSpPr txBox="1"/>
          <p:nvPr/>
        </p:nvSpPr>
        <p:spPr>
          <a:xfrm>
            <a:off x="6246524" y="2617943"/>
            <a:ext cx="2160300" cy="307777"/>
          </a:xfrm>
          <a:prstGeom prst="rect">
            <a:avLst/>
          </a:prstGeom>
          <a:noFill/>
        </p:spPr>
        <p:txBody>
          <a:bodyPr wrap="square" rtlCol="0">
            <a:spAutoFit/>
          </a:bodyPr>
          <a:lstStyle/>
          <a:p>
            <a:pPr algn="ctr"/>
            <a:r>
              <a:rPr lang="sv-SE" sz="1400" dirty="0">
                <a:solidFill>
                  <a:srgbClr val="C00000"/>
                </a:solidFill>
                <a:latin typeface="Trebuchet MS" panose="020B0703020202090204" pitchFamily="34" charset="0"/>
              </a:rPr>
              <a:t>Hur blir kvaliteten?</a:t>
            </a:r>
          </a:p>
        </p:txBody>
      </p:sp>
      <p:sp>
        <p:nvSpPr>
          <p:cNvPr id="53" name="textruta 52">
            <a:extLst>
              <a:ext uri="{FF2B5EF4-FFF2-40B4-BE49-F238E27FC236}">
                <a16:creationId xmlns:a16="http://schemas.microsoft.com/office/drawing/2014/main" id="{E36505D8-AB57-5240-8439-0C720307585F}"/>
              </a:ext>
            </a:extLst>
          </p:cNvPr>
          <p:cNvSpPr txBox="1"/>
          <p:nvPr/>
        </p:nvSpPr>
        <p:spPr>
          <a:xfrm>
            <a:off x="5981120" y="3135199"/>
            <a:ext cx="2705680" cy="2123658"/>
          </a:xfrm>
          <a:prstGeom prst="rect">
            <a:avLst/>
          </a:prstGeom>
          <a:noFill/>
        </p:spPr>
        <p:txBody>
          <a:bodyPr wrap="square" rtlCol="0">
            <a:spAutoFit/>
          </a:bodyPr>
          <a:lstStyle/>
          <a:p>
            <a:pPr algn="ctr"/>
            <a:r>
              <a:rPr lang="sv-SE" sz="1200" dirty="0">
                <a:latin typeface="Trebuchet MS" panose="020B0703020202090204" pitchFamily="34" charset="0"/>
              </a:rPr>
              <a:t>Hur bidrar de nya aktiviteterna </a:t>
            </a:r>
          </a:p>
          <a:p>
            <a:pPr algn="ctr"/>
            <a:r>
              <a:rPr lang="sv-SE" sz="1200" dirty="0">
                <a:latin typeface="Trebuchet MS" panose="020B0703020202090204" pitchFamily="34" charset="0"/>
              </a:rPr>
              <a:t>till införande av heltidsorganisationer/heltidsarbete som norm? </a:t>
            </a:r>
          </a:p>
          <a:p>
            <a:pPr algn="ctr"/>
            <a:endParaRPr lang="sv-SE" sz="1200" dirty="0">
              <a:latin typeface="Trebuchet MS" panose="020B0703020202090204" pitchFamily="34" charset="0"/>
            </a:endParaRPr>
          </a:p>
          <a:p>
            <a:pPr algn="ctr"/>
            <a:r>
              <a:rPr lang="sv-SE" sz="1200" dirty="0">
                <a:latin typeface="Trebuchet MS" panose="020B0703020202090204" pitchFamily="34" charset="0"/>
              </a:rPr>
              <a:t>Synkar dessa aktiviteter med redan pågående aktiviteterna? </a:t>
            </a:r>
          </a:p>
          <a:p>
            <a:pPr algn="ctr"/>
            <a:endParaRPr lang="sv-SE" sz="1200" dirty="0">
              <a:latin typeface="Trebuchet MS" panose="020B0703020202090204" pitchFamily="34" charset="0"/>
            </a:endParaRPr>
          </a:p>
          <a:p>
            <a:pPr algn="ctr"/>
            <a:r>
              <a:rPr lang="sv-SE" sz="1200" dirty="0">
                <a:latin typeface="Trebuchet MS" panose="020B0703020202090204" pitchFamily="34" charset="0"/>
              </a:rPr>
              <a:t>Finns det något som krockar eller är kontraproduktivt?</a:t>
            </a:r>
            <a:endParaRPr lang="sv-SE" sz="1200" dirty="0">
              <a:solidFill>
                <a:schemeClr val="tx1">
                  <a:lumMod val="50000"/>
                  <a:lumOff val="50000"/>
                </a:schemeClr>
              </a:solidFill>
              <a:latin typeface="Trebuchet MS" panose="020B0703020202090204" pitchFamily="34" charset="0"/>
            </a:endParaRPr>
          </a:p>
          <a:p>
            <a:endParaRPr lang="sv-SE" sz="1200" b="1" dirty="0">
              <a:solidFill>
                <a:schemeClr val="tx1">
                  <a:lumMod val="50000"/>
                  <a:lumOff val="50000"/>
                </a:schemeClr>
              </a:solidFill>
              <a:latin typeface="Trebuchet MS" panose="020B0703020202090204" pitchFamily="34" charset="0"/>
            </a:endParaRPr>
          </a:p>
        </p:txBody>
      </p:sp>
      <p:sp>
        <p:nvSpPr>
          <p:cNvPr id="57" name="textruta 56">
            <a:extLst>
              <a:ext uri="{FF2B5EF4-FFF2-40B4-BE49-F238E27FC236}">
                <a16:creationId xmlns:a16="http://schemas.microsoft.com/office/drawing/2014/main" id="{B6795781-F82B-4E4D-A641-ED1F7F34567D}"/>
              </a:ext>
            </a:extLst>
          </p:cNvPr>
          <p:cNvSpPr txBox="1"/>
          <p:nvPr/>
        </p:nvSpPr>
        <p:spPr>
          <a:xfrm>
            <a:off x="401585" y="4944301"/>
            <a:ext cx="1138844"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b="0" dirty="0">
                <a:solidFill>
                  <a:schemeClr val="tx1"/>
                </a:solidFill>
                <a:latin typeface="Trebuchet MS" panose="020B0703020202090204" pitchFamily="34" charset="0"/>
              </a:rPr>
              <a:t>Kort sikt</a:t>
            </a:r>
          </a:p>
        </p:txBody>
      </p:sp>
      <p:cxnSp>
        <p:nvCxnSpPr>
          <p:cNvPr id="11" name="Rak pil 10">
            <a:extLst>
              <a:ext uri="{FF2B5EF4-FFF2-40B4-BE49-F238E27FC236}">
                <a16:creationId xmlns:a16="http://schemas.microsoft.com/office/drawing/2014/main" id="{5E0ABFE7-2FCF-D84B-A6AD-E038F4095431}"/>
              </a:ext>
            </a:extLst>
          </p:cNvPr>
          <p:cNvCxnSpPr>
            <a:cxnSpLocks/>
          </p:cNvCxnSpPr>
          <p:nvPr/>
        </p:nvCxnSpPr>
        <p:spPr>
          <a:xfrm>
            <a:off x="3161624" y="4213639"/>
            <a:ext cx="321409" cy="0"/>
          </a:xfrm>
          <a:prstGeom prst="straightConnector1">
            <a:avLst/>
          </a:prstGeom>
          <a:ln w="12700">
            <a:tailEnd type="triangle" w="lg" len="med"/>
          </a:ln>
          <a:effectLst/>
        </p:spPr>
        <p:style>
          <a:lnRef idx="2">
            <a:schemeClr val="accent1"/>
          </a:lnRef>
          <a:fillRef idx="0">
            <a:schemeClr val="accent1"/>
          </a:fillRef>
          <a:effectRef idx="1">
            <a:schemeClr val="accent1"/>
          </a:effectRef>
          <a:fontRef idx="minor">
            <a:schemeClr val="tx1"/>
          </a:fontRef>
        </p:style>
      </p:cxnSp>
      <p:pic>
        <p:nvPicPr>
          <p:cNvPr id="19" name="Bildobjekt 18">
            <a:extLst>
              <a:ext uri="{FF2B5EF4-FFF2-40B4-BE49-F238E27FC236}">
                <a16:creationId xmlns:a16="http://schemas.microsoft.com/office/drawing/2014/main" id="{97B3D783-5DB7-B14C-B2EE-3D7887E648B2}"/>
              </a:ext>
            </a:extLst>
          </p:cNvPr>
          <p:cNvPicPr>
            <a:picLocks noChangeAspect="1"/>
          </p:cNvPicPr>
          <p:nvPr/>
        </p:nvPicPr>
        <p:blipFill>
          <a:blip r:embed="rId8"/>
          <a:stretch>
            <a:fillRect/>
          </a:stretch>
        </p:blipFill>
        <p:spPr>
          <a:xfrm>
            <a:off x="3683015" y="3090010"/>
            <a:ext cx="1645656" cy="2213799"/>
          </a:xfrm>
          <a:prstGeom prst="rect">
            <a:avLst/>
          </a:prstGeom>
        </p:spPr>
      </p:pic>
      <p:sp>
        <p:nvSpPr>
          <p:cNvPr id="25" name="textruta 24">
            <a:extLst>
              <a:ext uri="{FF2B5EF4-FFF2-40B4-BE49-F238E27FC236}">
                <a16:creationId xmlns:a16="http://schemas.microsoft.com/office/drawing/2014/main" id="{868DFFB1-4B9D-9B47-8FA7-6D03B68DDAD0}"/>
              </a:ext>
            </a:extLst>
          </p:cNvPr>
          <p:cNvSpPr txBox="1"/>
          <p:nvPr/>
        </p:nvSpPr>
        <p:spPr>
          <a:xfrm>
            <a:off x="3365782" y="2573357"/>
            <a:ext cx="2304233" cy="359393"/>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400" b="0" dirty="0">
                <a:solidFill>
                  <a:srgbClr val="C00000"/>
                </a:solidFill>
                <a:latin typeface="Trebuchet MS" panose="020B0703020202090204" pitchFamily="34" charset="0"/>
              </a:rPr>
              <a:t>Hur blir helheten?</a:t>
            </a:r>
          </a:p>
        </p:txBody>
      </p:sp>
      <p:sp>
        <p:nvSpPr>
          <p:cNvPr id="23" name="Ellips 22">
            <a:extLst>
              <a:ext uri="{FF2B5EF4-FFF2-40B4-BE49-F238E27FC236}">
                <a16:creationId xmlns:a16="http://schemas.microsoft.com/office/drawing/2014/main" id="{3E6FB980-CDB2-674B-A57C-34EFDA2C9489}"/>
              </a:ext>
            </a:extLst>
          </p:cNvPr>
          <p:cNvSpPr/>
          <p:nvPr/>
        </p:nvSpPr>
        <p:spPr>
          <a:xfrm rot="988787">
            <a:off x="442088" y="3697250"/>
            <a:ext cx="1113895" cy="10870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rgbClr val="FF0000"/>
              </a:solidFill>
            </a:endParaRPr>
          </a:p>
        </p:txBody>
      </p:sp>
      <p:sp>
        <p:nvSpPr>
          <p:cNvPr id="24" name="Ellips 23">
            <a:extLst>
              <a:ext uri="{FF2B5EF4-FFF2-40B4-BE49-F238E27FC236}">
                <a16:creationId xmlns:a16="http://schemas.microsoft.com/office/drawing/2014/main" id="{0B3C0840-B556-3447-A57A-87802E69E9EA}"/>
              </a:ext>
            </a:extLst>
          </p:cNvPr>
          <p:cNvSpPr/>
          <p:nvPr/>
        </p:nvSpPr>
        <p:spPr>
          <a:xfrm rot="988787">
            <a:off x="1823563" y="3721561"/>
            <a:ext cx="1113895" cy="10870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rgbClr val="FF0000"/>
              </a:solidFill>
            </a:endParaRPr>
          </a:p>
        </p:txBody>
      </p:sp>
    </p:spTree>
    <p:extLst>
      <p:ext uri="{BB962C8B-B14F-4D97-AF65-F5344CB8AC3E}">
        <p14:creationId xmlns:p14="http://schemas.microsoft.com/office/powerpoint/2010/main" val="367305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latin typeface="Trebuchet MS"/>
              </a:rPr>
              <a:t>5. Gör en sammanfattande analys</a:t>
            </a:r>
          </a:p>
        </p:txBody>
      </p:sp>
      <p:sp>
        <p:nvSpPr>
          <p:cNvPr id="26" name="Platshållare för innehåll 25">
            <a:extLst>
              <a:ext uri="{FF2B5EF4-FFF2-40B4-BE49-F238E27FC236}">
                <a16:creationId xmlns:a16="http://schemas.microsoft.com/office/drawing/2014/main" id="{1E752B4C-E558-7F40-A5E3-82C1E71E8C5B}"/>
              </a:ext>
            </a:extLst>
          </p:cNvPr>
          <p:cNvSpPr>
            <a:spLocks noGrp="1"/>
          </p:cNvSpPr>
          <p:nvPr>
            <p:ph idx="1"/>
          </p:nvPr>
        </p:nvSpPr>
        <p:spPr>
          <a:xfrm>
            <a:off x="457200" y="2545256"/>
            <a:ext cx="8229600" cy="3580906"/>
          </a:xfrm>
        </p:spPr>
        <p:txBody>
          <a:bodyPr>
            <a:normAutofit/>
          </a:bodyPr>
          <a:lstStyle/>
          <a:p>
            <a:pPr>
              <a:buFont typeface="+mj-lt"/>
              <a:buAutoNum type="alphaLcParenR"/>
            </a:pPr>
            <a:r>
              <a:rPr lang="sv-SE" dirty="0"/>
              <a:t>Bidrar den samlade helhetsbilden av aktiviteter (</a:t>
            </a:r>
            <a:r>
              <a:rPr lang="sv-SE" b="1" dirty="0"/>
              <a:t>nya och pågående</a:t>
            </a:r>
            <a:r>
              <a:rPr lang="sv-SE" dirty="0"/>
              <a:t>) till att nå målbilden? </a:t>
            </a:r>
          </a:p>
          <a:p>
            <a:pPr>
              <a:buFont typeface="+mj-lt"/>
              <a:buAutoNum type="alphaLcParenR"/>
            </a:pPr>
            <a:r>
              <a:rPr lang="sv-SE" dirty="0"/>
              <a:t>Vilka behöver bli delaktiga i det här metodarbetet innan ni går vidare?</a:t>
            </a:r>
          </a:p>
          <a:p>
            <a:pPr>
              <a:buFont typeface="+mj-lt"/>
              <a:buAutoNum type="alphaLcParenR"/>
            </a:pPr>
            <a:r>
              <a:rPr lang="sv-SE" dirty="0"/>
              <a:t>Gör en plan för när och hur ni ska arbeta vidare med metoden.</a:t>
            </a:r>
          </a:p>
          <a:p>
            <a:pPr>
              <a:buFont typeface="+mj-lt"/>
              <a:buAutoNum type="alphaLcParenR"/>
            </a:pPr>
            <a:r>
              <a:rPr lang="sv-SE" dirty="0"/>
              <a:t>När ni har gjort c) – vad är nästa steg? </a:t>
            </a:r>
          </a:p>
          <a:p>
            <a:pPr>
              <a:buFont typeface="+mj-lt"/>
              <a:buAutoNum type="alphaLcParenR"/>
            </a:pPr>
            <a:r>
              <a:rPr lang="sv-SE" dirty="0"/>
              <a:t>Hur ska aktiviteterna följas upp? Ta vara på de erfarenheter som görs och de behov som blir synliga på arbetsplatserna!</a:t>
            </a:r>
          </a:p>
          <a:p>
            <a:endParaRPr lang="sv-SE" sz="1600" dirty="0"/>
          </a:p>
        </p:txBody>
      </p:sp>
    </p:spTree>
    <p:extLst>
      <p:ext uri="{BB962C8B-B14F-4D97-AF65-F5344CB8AC3E}">
        <p14:creationId xmlns:p14="http://schemas.microsoft.com/office/powerpoint/2010/main" val="277630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latin typeface="Trebuchet MS"/>
              </a:rPr>
              <a:t>Fortsätt det partsgemensamma arbetet!</a:t>
            </a:r>
          </a:p>
        </p:txBody>
      </p:sp>
      <p:sp>
        <p:nvSpPr>
          <p:cNvPr id="46" name="textruta 45">
            <a:extLst>
              <a:ext uri="{FF2B5EF4-FFF2-40B4-BE49-F238E27FC236}">
                <a16:creationId xmlns:a16="http://schemas.microsoft.com/office/drawing/2014/main" id="{56635037-4832-B845-AB14-BF8CF0376061}"/>
              </a:ext>
            </a:extLst>
          </p:cNvPr>
          <p:cNvSpPr txBox="1"/>
          <p:nvPr/>
        </p:nvSpPr>
        <p:spPr>
          <a:xfrm>
            <a:off x="733712" y="3795618"/>
            <a:ext cx="972589" cy="50208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sv-SE" sz="1800" dirty="0">
                <a:solidFill>
                  <a:schemeClr val="tx1"/>
                </a:solidFill>
                <a:latin typeface="Trebuchet MS" panose="020B0703020202090204" pitchFamily="34" charset="0"/>
              </a:rPr>
              <a:t>Nuläge</a:t>
            </a:r>
          </a:p>
        </p:txBody>
      </p:sp>
      <p:sp>
        <p:nvSpPr>
          <p:cNvPr id="52" name="textruta 51">
            <a:extLst>
              <a:ext uri="{FF2B5EF4-FFF2-40B4-BE49-F238E27FC236}">
                <a16:creationId xmlns:a16="http://schemas.microsoft.com/office/drawing/2014/main" id="{F76F1FE1-77A1-E541-9A3A-3906A5C869BF}"/>
              </a:ext>
            </a:extLst>
          </p:cNvPr>
          <p:cNvSpPr txBox="1"/>
          <p:nvPr/>
        </p:nvSpPr>
        <p:spPr>
          <a:xfrm>
            <a:off x="7572895" y="3874967"/>
            <a:ext cx="1070377" cy="369332"/>
          </a:xfrm>
          <a:prstGeom prst="rect">
            <a:avLst/>
          </a:prstGeom>
          <a:noFill/>
        </p:spPr>
        <p:txBody>
          <a:bodyPr wrap="square" rtlCol="0">
            <a:spAutoFit/>
          </a:bodyPr>
          <a:lstStyle/>
          <a:p>
            <a:pPr algn="ctr"/>
            <a:r>
              <a:rPr lang="sv-SE" b="1" dirty="0">
                <a:latin typeface="Trebuchet MS" panose="020B0703020202090204" pitchFamily="34" charset="0"/>
              </a:rPr>
              <a:t>Målbild</a:t>
            </a:r>
          </a:p>
        </p:txBody>
      </p:sp>
      <p:cxnSp>
        <p:nvCxnSpPr>
          <p:cNvPr id="11" name="Rak pil 10">
            <a:extLst>
              <a:ext uri="{FF2B5EF4-FFF2-40B4-BE49-F238E27FC236}">
                <a16:creationId xmlns:a16="http://schemas.microsoft.com/office/drawing/2014/main" id="{5E0ABFE7-2FCF-D84B-A6AD-E038F4095431}"/>
              </a:ext>
            </a:extLst>
          </p:cNvPr>
          <p:cNvCxnSpPr>
            <a:cxnSpLocks/>
            <a:stCxn id="46" idx="3"/>
          </p:cNvCxnSpPr>
          <p:nvPr/>
        </p:nvCxnSpPr>
        <p:spPr>
          <a:xfrm>
            <a:off x="1706301" y="4046660"/>
            <a:ext cx="5866594" cy="25946"/>
          </a:xfrm>
          <a:prstGeom prst="straightConnector1">
            <a:avLst/>
          </a:prstGeom>
          <a:ln w="127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pic>
        <p:nvPicPr>
          <p:cNvPr id="19" name="Bildobjekt 18">
            <a:extLst>
              <a:ext uri="{FF2B5EF4-FFF2-40B4-BE49-F238E27FC236}">
                <a16:creationId xmlns:a16="http://schemas.microsoft.com/office/drawing/2014/main" id="{97B3D783-5DB7-B14C-B2EE-3D7887E648B2}"/>
              </a:ext>
            </a:extLst>
          </p:cNvPr>
          <p:cNvPicPr>
            <a:picLocks noChangeAspect="1"/>
          </p:cNvPicPr>
          <p:nvPr/>
        </p:nvPicPr>
        <p:blipFill>
          <a:blip r:embed="rId8"/>
          <a:stretch>
            <a:fillRect/>
          </a:stretch>
        </p:blipFill>
        <p:spPr>
          <a:xfrm>
            <a:off x="3459729" y="2801433"/>
            <a:ext cx="2224541" cy="2992538"/>
          </a:xfrm>
          <a:prstGeom prst="rect">
            <a:avLst/>
          </a:prstGeom>
        </p:spPr>
      </p:pic>
    </p:spTree>
    <p:extLst>
      <p:ext uri="{BB962C8B-B14F-4D97-AF65-F5344CB8AC3E}">
        <p14:creationId xmlns:p14="http://schemas.microsoft.com/office/powerpoint/2010/main" val="373433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0492045C-A728-0A41-8E59-A48408D899FF}"/>
              </a:ext>
            </a:extLst>
          </p:cNvPr>
          <p:cNvSpPr>
            <a:spLocks noGrp="1"/>
          </p:cNvSpPr>
          <p:nvPr>
            <p:ph type="title"/>
          </p:nvPr>
        </p:nvSpPr>
        <p:spPr>
          <a:xfrm>
            <a:off x="457200" y="586410"/>
            <a:ext cx="8229600" cy="2671946"/>
          </a:xfrm>
        </p:spPr>
        <p:txBody>
          <a:bodyPr>
            <a:normAutofit/>
          </a:bodyPr>
          <a:lstStyle/>
          <a:p>
            <a:r>
              <a:rPr lang="sv-SE" sz="6000" dirty="0" smtClean="0"/>
              <a:t>Tack!</a:t>
            </a:r>
            <a:endParaRPr lang="sv-SE" sz="6000" dirty="0"/>
          </a:p>
        </p:txBody>
      </p:sp>
      <p:sp>
        <p:nvSpPr>
          <p:cNvPr id="7" name="Platshållare för innehåll 4">
            <a:extLst>
              <a:ext uri="{FF2B5EF4-FFF2-40B4-BE49-F238E27FC236}">
                <a16:creationId xmlns:a16="http://schemas.microsoft.com/office/drawing/2014/main" id="{034F0BAA-7B15-1D4E-AEBD-8C7A9B5647F3}"/>
              </a:ext>
            </a:extLst>
          </p:cNvPr>
          <p:cNvSpPr>
            <a:spLocks noGrp="1"/>
          </p:cNvSpPr>
          <p:nvPr>
            <p:ph sz="half" idx="2"/>
          </p:nvPr>
        </p:nvSpPr>
        <p:spPr>
          <a:xfrm>
            <a:off x="457200" y="3316310"/>
            <a:ext cx="8229600" cy="2809853"/>
          </a:xfrm>
        </p:spPr>
        <p:txBody>
          <a:bodyPr>
            <a:normAutofit/>
          </a:bodyPr>
          <a:lstStyle/>
          <a:p>
            <a:r>
              <a:rPr lang="sv-SE" sz="2000" dirty="0">
                <a:solidFill>
                  <a:schemeClr val="tx1">
                    <a:lumMod val="50000"/>
                    <a:lumOff val="50000"/>
                  </a:schemeClr>
                </a:solidFill>
              </a:rPr>
              <a:t>Har du funderingar? Kontakta oss på</a:t>
            </a:r>
          </a:p>
          <a:p>
            <a:r>
              <a:rPr lang="sv-SE" sz="2000" dirty="0"/>
              <a:t> </a:t>
            </a:r>
            <a:r>
              <a:rPr lang="sv-SE" sz="2000" u="sng" dirty="0">
                <a:hlinkClick r:id="rId2"/>
              </a:rPr>
              <a:t>heltid@kommunal.se</a:t>
            </a:r>
            <a:r>
              <a:rPr lang="sv-SE" sz="2000" dirty="0"/>
              <a:t> </a:t>
            </a:r>
            <a:r>
              <a:rPr lang="sv-SE" sz="2000" dirty="0">
                <a:solidFill>
                  <a:schemeClr val="tx1">
                    <a:lumMod val="50000"/>
                    <a:lumOff val="50000"/>
                  </a:schemeClr>
                </a:solidFill>
              </a:rPr>
              <a:t>eller</a:t>
            </a:r>
            <a:r>
              <a:rPr lang="sv-SE" sz="2000" dirty="0"/>
              <a:t> </a:t>
            </a:r>
            <a:r>
              <a:rPr lang="sv-SE" sz="2000" u="sng" dirty="0">
                <a:hlinkClick r:id="rId3"/>
              </a:rPr>
              <a:t>heltid@skr.se</a:t>
            </a:r>
            <a:endParaRPr lang="sv-SE" sz="1800" dirty="0">
              <a:solidFill>
                <a:schemeClr val="bg1">
                  <a:lumMod val="50000"/>
                </a:schemeClr>
              </a:solidFill>
            </a:endParaRPr>
          </a:p>
        </p:txBody>
      </p:sp>
    </p:spTree>
    <p:extLst>
      <p:ext uri="{BB962C8B-B14F-4D97-AF65-F5344CB8AC3E}">
        <p14:creationId xmlns:p14="http://schemas.microsoft.com/office/powerpoint/2010/main" val="242477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1111761"/>
          </a:xfrm>
        </p:spPr>
        <p:txBody>
          <a:bodyPr>
            <a:normAutofit fontScale="90000"/>
          </a:bodyPr>
          <a:lstStyle/>
          <a:p>
            <a:r>
              <a:rPr lang="sv-SE" dirty="0" smtClean="0"/>
              <a:t>b) Att </a:t>
            </a:r>
            <a:r>
              <a:rPr lang="sv-SE" dirty="0"/>
              <a:t>kommunicera förändring</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457200" y="5337110"/>
            <a:ext cx="8229600" cy="789052"/>
          </a:xfrm>
        </p:spPr>
        <p:txBody>
          <a:bodyPr>
            <a:normAutofit/>
          </a:bodyPr>
          <a:lstStyle/>
          <a:p>
            <a:r>
              <a:rPr lang="sv-SE" sz="2000" dirty="0">
                <a:solidFill>
                  <a:schemeClr val="bg1">
                    <a:lumMod val="50000"/>
                  </a:schemeClr>
                </a:solidFill>
              </a:rPr>
              <a:t>Stöd för att diskutera heltid på arbetsplatsträff</a:t>
            </a:r>
          </a:p>
          <a:p>
            <a:endParaRPr lang="sv-SE" sz="2800" dirty="0">
              <a:solidFill>
                <a:schemeClr val="bg1">
                  <a:lumMod val="50000"/>
                </a:schemeClr>
              </a:solidFill>
            </a:endParaRPr>
          </a:p>
        </p:txBody>
      </p:sp>
      <p:grpSp>
        <p:nvGrpSpPr>
          <p:cNvPr id="3" name="Grupp 2">
            <a:extLst>
              <a:ext uri="{FF2B5EF4-FFF2-40B4-BE49-F238E27FC236}">
                <a16:creationId xmlns:a16="http://schemas.microsoft.com/office/drawing/2014/main" id="{8DE40095-5340-D846-A973-C72A128FD335}"/>
              </a:ext>
            </a:extLst>
          </p:cNvPr>
          <p:cNvGrpSpPr/>
          <p:nvPr/>
        </p:nvGrpSpPr>
        <p:grpSpPr>
          <a:xfrm>
            <a:off x="2849950" y="1727907"/>
            <a:ext cx="3444100" cy="3245598"/>
            <a:chOff x="2849950" y="1727907"/>
            <a:chExt cx="3444100" cy="3245598"/>
          </a:xfrm>
        </p:grpSpPr>
        <p:pic>
          <p:nvPicPr>
            <p:cNvPr id="6" name="Bildobjekt 5">
              <a:extLst>
                <a:ext uri="{FF2B5EF4-FFF2-40B4-BE49-F238E27FC236}">
                  <a16:creationId xmlns:a16="http://schemas.microsoft.com/office/drawing/2014/main" id="{38F5A322-75D3-6841-B1DB-46244FDF1347}"/>
                </a:ext>
              </a:extLst>
            </p:cNvPr>
            <p:cNvPicPr>
              <a:picLocks noChangeAspect="1"/>
            </p:cNvPicPr>
            <p:nvPr/>
          </p:nvPicPr>
          <p:blipFill>
            <a:blip r:embed="rId3"/>
            <a:stretch>
              <a:fillRect/>
            </a:stretch>
          </p:blipFill>
          <p:spPr>
            <a:xfrm>
              <a:off x="2849950" y="2645769"/>
              <a:ext cx="3444100" cy="2327736"/>
            </a:xfrm>
            <a:prstGeom prst="rect">
              <a:avLst/>
            </a:prstGeom>
          </p:spPr>
        </p:pic>
        <p:sp>
          <p:nvSpPr>
            <p:cNvPr id="4" name="Oval pratbubbla 3">
              <a:extLst>
                <a:ext uri="{FF2B5EF4-FFF2-40B4-BE49-F238E27FC236}">
                  <a16:creationId xmlns:a16="http://schemas.microsoft.com/office/drawing/2014/main" id="{47035BAA-E7F1-DF45-B1C1-0104C68C02F7}"/>
                </a:ext>
              </a:extLst>
            </p:cNvPr>
            <p:cNvSpPr/>
            <p:nvPr/>
          </p:nvSpPr>
          <p:spPr>
            <a:xfrm>
              <a:off x="5354484" y="1727907"/>
              <a:ext cx="777869" cy="736060"/>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lumMod val="50000"/>
                      <a:lumOff val="50000"/>
                    </a:schemeClr>
                  </a:solidFill>
                </a:rPr>
                <a:t>C?</a:t>
              </a:r>
              <a:endParaRPr lang="sv-SE" sz="3200" b="1" dirty="0">
                <a:solidFill>
                  <a:schemeClr val="tx1">
                    <a:lumMod val="50000"/>
                    <a:lumOff val="50000"/>
                  </a:schemeClr>
                </a:solidFill>
              </a:endParaRPr>
            </a:p>
          </p:txBody>
        </p:sp>
        <p:sp>
          <p:nvSpPr>
            <p:cNvPr id="7" name="Oval pratbubbla 6">
              <a:extLst>
                <a:ext uri="{FF2B5EF4-FFF2-40B4-BE49-F238E27FC236}">
                  <a16:creationId xmlns:a16="http://schemas.microsoft.com/office/drawing/2014/main" id="{C3DC5E89-8DCF-BD44-8475-67FBBEF32E89}"/>
                </a:ext>
              </a:extLst>
            </p:cNvPr>
            <p:cNvSpPr/>
            <p:nvPr/>
          </p:nvSpPr>
          <p:spPr>
            <a:xfrm>
              <a:off x="4148356" y="1881290"/>
              <a:ext cx="847288" cy="801748"/>
            </a:xfrm>
            <a:prstGeom prst="wedgeEllipseCallout">
              <a:avLst>
                <a:gd name="adj1" fmla="val -41"/>
                <a:gd name="adj2" fmla="val 719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lumMod val="50000"/>
                      <a:lumOff val="50000"/>
                    </a:schemeClr>
                  </a:solidFill>
                </a:rPr>
                <a:t>B!</a:t>
              </a:r>
              <a:endParaRPr lang="sv-SE" dirty="0"/>
            </a:p>
          </p:txBody>
        </p:sp>
        <p:sp>
          <p:nvSpPr>
            <p:cNvPr id="8" name="Oval pratbubbla 7">
              <a:extLst>
                <a:ext uri="{FF2B5EF4-FFF2-40B4-BE49-F238E27FC236}">
                  <a16:creationId xmlns:a16="http://schemas.microsoft.com/office/drawing/2014/main" id="{5D478E95-E690-AE4E-8D62-B66D138A3FFD}"/>
                </a:ext>
              </a:extLst>
            </p:cNvPr>
            <p:cNvSpPr/>
            <p:nvPr/>
          </p:nvSpPr>
          <p:spPr>
            <a:xfrm>
              <a:off x="2919370" y="1727907"/>
              <a:ext cx="777869" cy="736060"/>
            </a:xfrm>
            <a:prstGeom prst="wedgeEllipseCallout">
              <a:avLst>
                <a:gd name="adj1" fmla="val 24462"/>
                <a:gd name="adj2" fmla="val 670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b="1" dirty="0">
                  <a:solidFill>
                    <a:schemeClr val="tx1">
                      <a:lumMod val="50000"/>
                      <a:lumOff val="50000"/>
                    </a:schemeClr>
                  </a:solidFill>
                </a:rPr>
                <a:t>A?</a:t>
              </a:r>
            </a:p>
          </p:txBody>
        </p:sp>
      </p:grpSp>
    </p:spTree>
    <p:extLst>
      <p:ext uri="{BB962C8B-B14F-4D97-AF65-F5344CB8AC3E}">
        <p14:creationId xmlns:p14="http://schemas.microsoft.com/office/powerpoint/2010/main" val="6414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6A83D1-073A-F845-808D-DC8A8309B435}"/>
              </a:ext>
            </a:extLst>
          </p:cNvPr>
          <p:cNvSpPr>
            <a:spLocks noGrp="1"/>
          </p:cNvSpPr>
          <p:nvPr>
            <p:ph type="title"/>
          </p:nvPr>
        </p:nvSpPr>
        <p:spPr/>
        <p:txBody>
          <a:bodyPr/>
          <a:lstStyle/>
          <a:p>
            <a:r>
              <a:rPr lang="sv-SE" dirty="0"/>
              <a:t>Att tänka på vid förändring</a:t>
            </a:r>
          </a:p>
        </p:txBody>
      </p:sp>
      <p:sp>
        <p:nvSpPr>
          <p:cNvPr id="3" name="Platshållare för innehåll 2">
            <a:extLst>
              <a:ext uri="{FF2B5EF4-FFF2-40B4-BE49-F238E27FC236}">
                <a16:creationId xmlns:a16="http://schemas.microsoft.com/office/drawing/2014/main" id="{585151EF-53A5-4344-B542-DCF6914B0601}"/>
              </a:ext>
            </a:extLst>
          </p:cNvPr>
          <p:cNvSpPr>
            <a:spLocks noGrp="1"/>
          </p:cNvSpPr>
          <p:nvPr>
            <p:ph idx="1"/>
          </p:nvPr>
        </p:nvSpPr>
        <p:spPr/>
        <p:txBody>
          <a:bodyPr/>
          <a:lstStyle/>
          <a:p>
            <a:r>
              <a:rPr lang="sv-SE" sz="2400" dirty="0"/>
              <a:t>Hur reagerar du?</a:t>
            </a:r>
          </a:p>
          <a:p>
            <a:r>
              <a:rPr lang="sv-SE" sz="2400" dirty="0"/>
              <a:t>Utifrån vilket perspektiv argumenterar du?</a:t>
            </a:r>
          </a:p>
          <a:p>
            <a:r>
              <a:rPr lang="sv-SE" sz="2400" dirty="0"/>
              <a:t>Vad vet du</a:t>
            </a:r>
            <a:r>
              <a:rPr lang="sv-SE" sz="2400"/>
              <a:t>, </a:t>
            </a:r>
            <a:r>
              <a:rPr lang="sv-SE" sz="2400" smtClean="0"/>
              <a:t>vad tror </a:t>
            </a:r>
            <a:r>
              <a:rPr lang="sv-SE" sz="2400" dirty="0"/>
              <a:t>du?</a:t>
            </a:r>
          </a:p>
          <a:p>
            <a:r>
              <a:rPr lang="sv-SE" sz="2400" dirty="0"/>
              <a:t>Känner du dig hörd och lyssnad på?</a:t>
            </a:r>
          </a:p>
          <a:p>
            <a:r>
              <a:rPr lang="sv-SE" sz="2400" dirty="0"/>
              <a:t>Hur lyssnar du på andra?</a:t>
            </a:r>
          </a:p>
          <a:p>
            <a:endParaRPr lang="sv-SE" dirty="0"/>
          </a:p>
          <a:p>
            <a:pPr marL="0" indent="0">
              <a:buNone/>
            </a:pPr>
            <a:endParaRPr lang="sv-SE" dirty="0"/>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2B6D7484-AA3A-D042-A763-2B96D8FBD129}"/>
              </a:ext>
            </a:extLst>
          </p:cNvPr>
          <p:cNvPicPr>
            <a:picLocks noChangeAspect="1"/>
          </p:cNvPicPr>
          <p:nvPr/>
        </p:nvPicPr>
        <p:blipFill>
          <a:blip r:embed="rId3"/>
          <a:stretch>
            <a:fillRect/>
          </a:stretch>
        </p:blipFill>
        <p:spPr>
          <a:xfrm>
            <a:off x="5973133" y="3977641"/>
            <a:ext cx="2713667" cy="1834064"/>
          </a:xfrm>
          <a:prstGeom prst="rect">
            <a:avLst/>
          </a:prstGeom>
        </p:spPr>
      </p:pic>
    </p:spTree>
    <p:extLst>
      <p:ext uri="{BB962C8B-B14F-4D97-AF65-F5344CB8AC3E}">
        <p14:creationId xmlns:p14="http://schemas.microsoft.com/office/powerpoint/2010/main" val="400242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1111761"/>
          </a:xfrm>
        </p:spPr>
        <p:txBody>
          <a:bodyPr>
            <a:normAutofit/>
          </a:bodyPr>
          <a:lstStyle/>
          <a:p>
            <a:r>
              <a:rPr lang="sv-SE" dirty="0"/>
              <a:t>Olika sätt att reagera</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457200" y="5337110"/>
            <a:ext cx="8229600" cy="789052"/>
          </a:xfrm>
        </p:spPr>
        <p:txBody>
          <a:bodyPr>
            <a:normAutofit/>
          </a:bodyPr>
          <a:lstStyle/>
          <a:p>
            <a:r>
              <a:rPr lang="sv-SE" sz="2000" dirty="0">
                <a:solidFill>
                  <a:schemeClr val="bg1">
                    <a:lumMod val="50000"/>
                  </a:schemeClr>
                </a:solidFill>
              </a:rPr>
              <a:t> </a:t>
            </a:r>
          </a:p>
          <a:p>
            <a:endParaRPr lang="sv-SE" sz="2800" dirty="0">
              <a:solidFill>
                <a:schemeClr val="bg1">
                  <a:lumMod val="50000"/>
                </a:schemeClr>
              </a:solidFill>
            </a:endParaRPr>
          </a:p>
        </p:txBody>
      </p:sp>
      <p:grpSp>
        <p:nvGrpSpPr>
          <p:cNvPr id="3" name="Grupp 2">
            <a:extLst>
              <a:ext uri="{FF2B5EF4-FFF2-40B4-BE49-F238E27FC236}">
                <a16:creationId xmlns:a16="http://schemas.microsoft.com/office/drawing/2014/main" id="{9BE4B581-2F95-9D42-8C3F-AABF92A22EF7}"/>
              </a:ext>
            </a:extLst>
          </p:cNvPr>
          <p:cNvGrpSpPr/>
          <p:nvPr/>
        </p:nvGrpSpPr>
        <p:grpSpPr>
          <a:xfrm>
            <a:off x="2849950" y="1727907"/>
            <a:ext cx="3444100" cy="3245598"/>
            <a:chOff x="2849950" y="1727907"/>
            <a:chExt cx="3444100" cy="3245598"/>
          </a:xfrm>
        </p:grpSpPr>
        <p:pic>
          <p:nvPicPr>
            <p:cNvPr id="6" name="Bildobjekt 5">
              <a:extLst>
                <a:ext uri="{FF2B5EF4-FFF2-40B4-BE49-F238E27FC236}">
                  <a16:creationId xmlns:a16="http://schemas.microsoft.com/office/drawing/2014/main" id="{38F5A322-75D3-6841-B1DB-46244FDF1347}"/>
                </a:ext>
              </a:extLst>
            </p:cNvPr>
            <p:cNvPicPr>
              <a:picLocks noChangeAspect="1"/>
            </p:cNvPicPr>
            <p:nvPr/>
          </p:nvPicPr>
          <p:blipFill>
            <a:blip r:embed="rId3"/>
            <a:stretch>
              <a:fillRect/>
            </a:stretch>
          </p:blipFill>
          <p:spPr>
            <a:xfrm>
              <a:off x="2849950" y="2645769"/>
              <a:ext cx="3444100" cy="2327736"/>
            </a:xfrm>
            <a:prstGeom prst="rect">
              <a:avLst/>
            </a:prstGeom>
          </p:spPr>
        </p:pic>
        <p:sp>
          <p:nvSpPr>
            <p:cNvPr id="4" name="Oval pratbubbla 3">
              <a:extLst>
                <a:ext uri="{FF2B5EF4-FFF2-40B4-BE49-F238E27FC236}">
                  <a16:creationId xmlns:a16="http://schemas.microsoft.com/office/drawing/2014/main" id="{47035BAA-E7F1-DF45-B1C1-0104C68C02F7}"/>
                </a:ext>
              </a:extLst>
            </p:cNvPr>
            <p:cNvSpPr/>
            <p:nvPr/>
          </p:nvSpPr>
          <p:spPr>
            <a:xfrm>
              <a:off x="5354484" y="1727907"/>
              <a:ext cx="777869" cy="736060"/>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b="1" dirty="0">
                  <a:solidFill>
                    <a:schemeClr val="tx1">
                      <a:lumMod val="50000"/>
                      <a:lumOff val="50000"/>
                    </a:schemeClr>
                  </a:solidFill>
                </a:rPr>
                <a:t>Varför?</a:t>
              </a:r>
              <a:endParaRPr lang="sv-SE" sz="1200" b="1" dirty="0">
                <a:solidFill>
                  <a:schemeClr val="tx1">
                    <a:lumMod val="50000"/>
                    <a:lumOff val="50000"/>
                  </a:schemeClr>
                </a:solidFill>
              </a:endParaRPr>
            </a:p>
          </p:txBody>
        </p:sp>
        <p:sp>
          <p:nvSpPr>
            <p:cNvPr id="7" name="Oval pratbubbla 6">
              <a:extLst>
                <a:ext uri="{FF2B5EF4-FFF2-40B4-BE49-F238E27FC236}">
                  <a16:creationId xmlns:a16="http://schemas.microsoft.com/office/drawing/2014/main" id="{C3DC5E89-8DCF-BD44-8475-67FBBEF32E89}"/>
                </a:ext>
              </a:extLst>
            </p:cNvPr>
            <p:cNvSpPr/>
            <p:nvPr/>
          </p:nvSpPr>
          <p:spPr>
            <a:xfrm>
              <a:off x="4148356" y="1881290"/>
              <a:ext cx="847288" cy="801748"/>
            </a:xfrm>
            <a:prstGeom prst="wedgeEllipseCallout">
              <a:avLst>
                <a:gd name="adj1" fmla="val -41"/>
                <a:gd name="adj2" fmla="val 719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lumMod val="50000"/>
                      <a:lumOff val="50000"/>
                    </a:schemeClr>
                  </a:solidFill>
                </a:rPr>
                <a:t>Jo!</a:t>
              </a:r>
              <a:endParaRPr lang="sv-SE" dirty="0"/>
            </a:p>
          </p:txBody>
        </p:sp>
        <p:sp>
          <p:nvSpPr>
            <p:cNvPr id="8" name="Oval pratbubbla 7">
              <a:extLst>
                <a:ext uri="{FF2B5EF4-FFF2-40B4-BE49-F238E27FC236}">
                  <a16:creationId xmlns:a16="http://schemas.microsoft.com/office/drawing/2014/main" id="{5D478E95-E690-AE4E-8D62-B66D138A3FFD}"/>
                </a:ext>
              </a:extLst>
            </p:cNvPr>
            <p:cNvSpPr/>
            <p:nvPr/>
          </p:nvSpPr>
          <p:spPr>
            <a:xfrm>
              <a:off x="2919370" y="1727907"/>
              <a:ext cx="777869" cy="736060"/>
            </a:xfrm>
            <a:prstGeom prst="wedgeEllipseCallout">
              <a:avLst>
                <a:gd name="adj1" fmla="val 24462"/>
                <a:gd name="adj2" fmla="val 670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solidFill>
                    <a:schemeClr val="tx1">
                      <a:lumMod val="50000"/>
                      <a:lumOff val="50000"/>
                    </a:schemeClr>
                  </a:solidFill>
                </a:rPr>
                <a:t>Nej!</a:t>
              </a:r>
            </a:p>
          </p:txBody>
        </p:sp>
      </p:grpSp>
      <p:sp>
        <p:nvSpPr>
          <p:cNvPr id="9" name="Platshållare för innehåll 4">
            <a:extLst>
              <a:ext uri="{FF2B5EF4-FFF2-40B4-BE49-F238E27FC236}">
                <a16:creationId xmlns:a16="http://schemas.microsoft.com/office/drawing/2014/main" id="{425C04E8-4D31-6E4C-969C-4BC1FFC4E76B}"/>
              </a:ext>
            </a:extLst>
          </p:cNvPr>
          <p:cNvSpPr txBox="1">
            <a:spLocks/>
          </p:cNvSpPr>
          <p:nvPr/>
        </p:nvSpPr>
        <p:spPr>
          <a:xfrm>
            <a:off x="609600" y="5489510"/>
            <a:ext cx="8229600" cy="78905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000" b="0" i="0" kern="1200">
                <a:solidFill>
                  <a:schemeClr val="bg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sz="2000" dirty="0">
                <a:solidFill>
                  <a:schemeClr val="bg1">
                    <a:lumMod val="50000"/>
                  </a:schemeClr>
                </a:solidFill>
              </a:rPr>
              <a:t>Vi reagerar olika på förändringar </a:t>
            </a:r>
          </a:p>
          <a:p>
            <a:endParaRPr lang="sv-SE" sz="2800" dirty="0">
              <a:solidFill>
                <a:schemeClr val="bg1">
                  <a:lumMod val="50000"/>
                </a:schemeClr>
              </a:solidFill>
            </a:endParaRPr>
          </a:p>
        </p:txBody>
      </p:sp>
    </p:spTree>
    <p:extLst>
      <p:ext uri="{BB962C8B-B14F-4D97-AF65-F5344CB8AC3E}">
        <p14:creationId xmlns:p14="http://schemas.microsoft.com/office/powerpoint/2010/main" val="153111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2"/>
          <p:cNvSpPr txBox="1">
            <a:spLocks/>
          </p:cNvSpPr>
          <p:nvPr/>
        </p:nvSpPr>
        <p:spPr>
          <a:xfrm>
            <a:off x="609600" y="427038"/>
            <a:ext cx="8229600" cy="53062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3200" i="1" dirty="0"/>
              <a:t> </a:t>
            </a:r>
            <a:endParaRPr lang="sv-SE" sz="3200" dirty="0"/>
          </a:p>
        </p:txBody>
      </p:sp>
      <p:sp>
        <p:nvSpPr>
          <p:cNvPr id="5" name="Rubrik 4">
            <a:extLst>
              <a:ext uri="{FF2B5EF4-FFF2-40B4-BE49-F238E27FC236}">
                <a16:creationId xmlns:a16="http://schemas.microsoft.com/office/drawing/2014/main" id="{438E7BCA-CCD4-9946-ADD6-0335D9B761B6}"/>
              </a:ext>
            </a:extLst>
          </p:cNvPr>
          <p:cNvSpPr>
            <a:spLocks noGrp="1"/>
          </p:cNvSpPr>
          <p:nvPr>
            <p:ph type="title"/>
          </p:nvPr>
        </p:nvSpPr>
        <p:spPr/>
        <p:txBody>
          <a:bodyPr/>
          <a:lstStyle/>
          <a:p>
            <a:r>
              <a:rPr lang="sv-SE" sz="3200" dirty="0"/>
              <a:t>Olika reaktioner i en förändring</a:t>
            </a:r>
            <a:endParaRPr lang="sv-SE" dirty="0"/>
          </a:p>
        </p:txBody>
      </p:sp>
      <p:grpSp>
        <p:nvGrpSpPr>
          <p:cNvPr id="3" name="Grupp 2">
            <a:extLst>
              <a:ext uri="{FF2B5EF4-FFF2-40B4-BE49-F238E27FC236}">
                <a16:creationId xmlns:a16="http://schemas.microsoft.com/office/drawing/2014/main" id="{D58605BB-D637-144F-B5BB-5D3DDF37BA19}"/>
              </a:ext>
            </a:extLst>
          </p:cNvPr>
          <p:cNvGrpSpPr/>
          <p:nvPr/>
        </p:nvGrpSpPr>
        <p:grpSpPr>
          <a:xfrm>
            <a:off x="591336" y="1778073"/>
            <a:ext cx="8036791" cy="3983693"/>
            <a:chOff x="591336" y="1778073"/>
            <a:chExt cx="8036791" cy="3983693"/>
          </a:xfrm>
        </p:grpSpPr>
        <p:pic>
          <p:nvPicPr>
            <p:cNvPr id="2" name="Bildobjekt 1">
              <a:extLst>
                <a:ext uri="{FF2B5EF4-FFF2-40B4-BE49-F238E27FC236}">
                  <a16:creationId xmlns:a16="http://schemas.microsoft.com/office/drawing/2014/main" id="{6D1F172B-6706-2341-91D3-89D8507905A3}"/>
                </a:ext>
              </a:extLst>
            </p:cNvPr>
            <p:cNvPicPr>
              <a:picLocks noChangeAspect="1"/>
            </p:cNvPicPr>
            <p:nvPr/>
          </p:nvPicPr>
          <p:blipFill>
            <a:blip r:embed="rId3"/>
            <a:stretch>
              <a:fillRect/>
            </a:stretch>
          </p:blipFill>
          <p:spPr>
            <a:xfrm>
              <a:off x="2768719" y="2304393"/>
              <a:ext cx="3700288" cy="2679519"/>
            </a:xfrm>
            <a:prstGeom prst="rect">
              <a:avLst/>
            </a:prstGeom>
          </p:spPr>
        </p:pic>
        <p:sp>
          <p:nvSpPr>
            <p:cNvPr id="6" name="Rundad rektangulär pratbubbla 5">
              <a:extLst>
                <a:ext uri="{FF2B5EF4-FFF2-40B4-BE49-F238E27FC236}">
                  <a16:creationId xmlns:a16="http://schemas.microsoft.com/office/drawing/2014/main" id="{D44FD72C-8DAB-644A-A908-3C749AD8D997}"/>
                </a:ext>
              </a:extLst>
            </p:cNvPr>
            <p:cNvSpPr/>
            <p:nvPr/>
          </p:nvSpPr>
          <p:spPr>
            <a:xfrm>
              <a:off x="609600" y="4305945"/>
              <a:ext cx="2123005" cy="1455821"/>
            </a:xfrm>
            <a:prstGeom prst="wedgeRoundRectCallout">
              <a:avLst>
                <a:gd name="adj1" fmla="val 77210"/>
                <a:gd name="adj2" fmla="val -40027"/>
                <a:gd name="adj3" fmla="val 16667"/>
              </a:avLst>
            </a:prstGeom>
            <a:solidFill>
              <a:srgbClr val="CAE5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400" b="1" dirty="0">
                <a:solidFill>
                  <a:schemeClr val="tx1"/>
                </a:solidFill>
                <a:latin typeface="Trebuchet MS" panose="020B0703020202090204" pitchFamily="34" charset="0"/>
              </a:endParaRPr>
            </a:p>
            <a:p>
              <a:pPr algn="ctr"/>
              <a:r>
                <a:rPr lang="sv-SE" sz="1400" b="1" dirty="0">
                  <a:solidFill>
                    <a:schemeClr val="tx1"/>
                  </a:solidFill>
                  <a:latin typeface="Trebuchet MS" panose="020B0703020202090204" pitchFamily="34" charset="0"/>
                </a:rPr>
                <a:t>UNDVIKANDE</a:t>
              </a:r>
            </a:p>
            <a:p>
              <a:pPr algn="ctr"/>
              <a:r>
                <a:rPr lang="sv-SE" sz="1400" dirty="0">
                  <a:solidFill>
                    <a:schemeClr val="tx1"/>
                  </a:solidFill>
                  <a:latin typeface="Trebuchet MS" panose="020B0703020202090204" pitchFamily="34" charset="0"/>
                </a:rPr>
                <a:t>Sopar under mattan, det här gäller inte mig</a:t>
              </a:r>
            </a:p>
            <a:p>
              <a:pPr algn="ctr"/>
              <a:endParaRPr lang="sv-SE" dirty="0"/>
            </a:p>
          </p:txBody>
        </p:sp>
        <p:sp>
          <p:nvSpPr>
            <p:cNvPr id="18" name="Rundad rektangulär pratbubbla 17">
              <a:extLst>
                <a:ext uri="{FF2B5EF4-FFF2-40B4-BE49-F238E27FC236}">
                  <a16:creationId xmlns:a16="http://schemas.microsoft.com/office/drawing/2014/main" id="{EEF282BF-EDC2-414B-9B77-E759BFF11241}"/>
                </a:ext>
              </a:extLst>
            </p:cNvPr>
            <p:cNvSpPr/>
            <p:nvPr/>
          </p:nvSpPr>
          <p:spPr>
            <a:xfrm>
              <a:off x="591336" y="1835093"/>
              <a:ext cx="2123005" cy="1455821"/>
            </a:xfrm>
            <a:prstGeom prst="wedgeRoundRectCallout">
              <a:avLst>
                <a:gd name="adj1" fmla="val 79477"/>
                <a:gd name="adj2" fmla="val 33527"/>
                <a:gd name="adj3" fmla="val 16667"/>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400" b="1" dirty="0">
                <a:solidFill>
                  <a:schemeClr val="tx1"/>
                </a:solidFill>
                <a:latin typeface="Trebuchet MS" panose="020B0703020202090204" pitchFamily="34" charset="0"/>
              </a:endParaRPr>
            </a:p>
            <a:p>
              <a:pPr algn="ctr"/>
              <a:r>
                <a:rPr lang="sv-SE" sz="1400" b="1" dirty="0">
                  <a:solidFill>
                    <a:schemeClr val="tx1"/>
                  </a:solidFill>
                  <a:latin typeface="Trebuchet MS" panose="020B0703020202090204" pitchFamily="34" charset="0"/>
                </a:rPr>
                <a:t>NÖJD</a:t>
              </a:r>
            </a:p>
            <a:p>
              <a:pPr algn="ctr"/>
              <a:r>
                <a:rPr lang="sv-SE" sz="1400" dirty="0">
                  <a:solidFill>
                    <a:schemeClr val="tx1"/>
                  </a:solidFill>
                  <a:latin typeface="Trebuchet MS" panose="020B0703020202090204" pitchFamily="34" charset="0"/>
                </a:rPr>
                <a:t>Det är bra som det är, ingen förändring behövs</a:t>
              </a:r>
            </a:p>
            <a:p>
              <a:pPr algn="ctr"/>
              <a:endParaRPr lang="sv-SE" dirty="0"/>
            </a:p>
          </p:txBody>
        </p:sp>
        <p:sp>
          <p:nvSpPr>
            <p:cNvPr id="19" name="Rundad rektangulär pratbubbla 18">
              <a:extLst>
                <a:ext uri="{FF2B5EF4-FFF2-40B4-BE49-F238E27FC236}">
                  <a16:creationId xmlns:a16="http://schemas.microsoft.com/office/drawing/2014/main" id="{72E0343D-3E2F-F147-8BF3-04991E10F222}"/>
                </a:ext>
              </a:extLst>
            </p:cNvPr>
            <p:cNvSpPr/>
            <p:nvPr/>
          </p:nvSpPr>
          <p:spPr>
            <a:xfrm>
              <a:off x="6446450" y="1778073"/>
              <a:ext cx="2123005" cy="1455821"/>
            </a:xfrm>
            <a:prstGeom prst="wedgeRoundRectCallout">
              <a:avLst>
                <a:gd name="adj1" fmla="val -70167"/>
                <a:gd name="adj2" fmla="val 18439"/>
                <a:gd name="adj3" fmla="val 16667"/>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400" b="1" dirty="0">
                <a:solidFill>
                  <a:schemeClr val="tx1"/>
                </a:solidFill>
                <a:latin typeface="Trebuchet MS" panose="020B0703020202090204" pitchFamily="34" charset="0"/>
              </a:endParaRPr>
            </a:p>
            <a:p>
              <a:pPr algn="ctr"/>
              <a:r>
                <a:rPr lang="sv-SE" sz="1400" b="1" dirty="0">
                  <a:solidFill>
                    <a:schemeClr val="tx1"/>
                  </a:solidFill>
                  <a:latin typeface="Trebuchet MS" panose="020B0703020202090204" pitchFamily="34" charset="0"/>
                </a:rPr>
                <a:t>KAOS</a:t>
              </a:r>
            </a:p>
            <a:p>
              <a:pPr algn="ctr"/>
              <a:r>
                <a:rPr lang="sv-SE" sz="1400" dirty="0">
                  <a:solidFill>
                    <a:schemeClr val="tx1"/>
                  </a:solidFill>
                  <a:latin typeface="Trebuchet MS" panose="020B0703020202090204" pitchFamily="34" charset="0"/>
                </a:rPr>
                <a:t> Allt är rörigt och oklart </a:t>
              </a:r>
            </a:p>
            <a:p>
              <a:pPr algn="ctr"/>
              <a:endParaRPr lang="sv-SE" dirty="0"/>
            </a:p>
          </p:txBody>
        </p:sp>
        <p:sp>
          <p:nvSpPr>
            <p:cNvPr id="20" name="Rundad rektangulär pratbubbla 19">
              <a:extLst>
                <a:ext uri="{FF2B5EF4-FFF2-40B4-BE49-F238E27FC236}">
                  <a16:creationId xmlns:a16="http://schemas.microsoft.com/office/drawing/2014/main" id="{FBEB4BC4-5DDD-6040-A36D-F544E6013960}"/>
                </a:ext>
              </a:extLst>
            </p:cNvPr>
            <p:cNvSpPr/>
            <p:nvPr/>
          </p:nvSpPr>
          <p:spPr>
            <a:xfrm>
              <a:off x="6505122" y="4245594"/>
              <a:ext cx="2123005" cy="1455821"/>
            </a:xfrm>
            <a:prstGeom prst="wedgeRoundRectCallout">
              <a:avLst>
                <a:gd name="adj1" fmla="val -67552"/>
                <a:gd name="adj2" fmla="val -36721"/>
                <a:gd name="adj3" fmla="val 16667"/>
              </a:avLst>
            </a:prstGeom>
            <a:solidFill>
              <a:srgbClr val="F88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a:solidFill>
                    <a:schemeClr val="tx1"/>
                  </a:solidFill>
                  <a:latin typeface="Trebuchet MS" panose="020B0703020202090204" pitchFamily="34" charset="0"/>
                </a:rPr>
                <a:t>GENOMBR0TT</a:t>
              </a:r>
            </a:p>
            <a:p>
              <a:pPr algn="ctr"/>
              <a:r>
                <a:rPr lang="sv-SE" sz="1400" dirty="0">
                  <a:solidFill>
                    <a:schemeClr val="tx1"/>
                  </a:solidFill>
                  <a:latin typeface="Trebuchet MS" panose="020B0703020202090204" pitchFamily="34" charset="0"/>
                </a:rPr>
                <a:t> Ser hur allt hänger ihop. 110% energi</a:t>
              </a:r>
              <a:endParaRPr lang="sv-SE" dirty="0"/>
            </a:p>
          </p:txBody>
        </p:sp>
      </p:grpSp>
    </p:spTree>
    <p:extLst>
      <p:ext uri="{BB962C8B-B14F-4D97-AF65-F5344CB8AC3E}">
        <p14:creationId xmlns:p14="http://schemas.microsoft.com/office/powerpoint/2010/main" val="413890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1111761"/>
          </a:xfrm>
        </p:spPr>
        <p:txBody>
          <a:bodyPr>
            <a:normAutofit/>
          </a:bodyPr>
          <a:lstStyle/>
          <a:p>
            <a:r>
              <a:rPr lang="sv-SE" dirty="0"/>
              <a:t>Hur bemöter vi varandra</a:t>
            </a:r>
          </a:p>
        </p:txBody>
      </p:sp>
      <p:sp>
        <p:nvSpPr>
          <p:cNvPr id="10" name="Platshållare för innehåll 4">
            <a:extLst>
              <a:ext uri="{FF2B5EF4-FFF2-40B4-BE49-F238E27FC236}">
                <a16:creationId xmlns:a16="http://schemas.microsoft.com/office/drawing/2014/main" id="{E764F0A4-B9C6-154E-9250-1F23F3A0E7E5}"/>
              </a:ext>
            </a:extLst>
          </p:cNvPr>
          <p:cNvSpPr txBox="1">
            <a:spLocks/>
          </p:cNvSpPr>
          <p:nvPr/>
        </p:nvSpPr>
        <p:spPr>
          <a:xfrm>
            <a:off x="609600" y="5489510"/>
            <a:ext cx="8229600" cy="78905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000" b="0" i="0" kern="1200">
                <a:solidFill>
                  <a:schemeClr val="bg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sz="2000" dirty="0">
                <a:solidFill>
                  <a:schemeClr val="bg1">
                    <a:lumMod val="50000"/>
                  </a:schemeClr>
                </a:solidFill>
              </a:rPr>
              <a:t>Vem eller vilka väljer du att lyssna på?</a:t>
            </a:r>
          </a:p>
          <a:p>
            <a:endParaRPr lang="sv-SE" sz="2800" dirty="0">
              <a:solidFill>
                <a:schemeClr val="bg1">
                  <a:lumMod val="50000"/>
                </a:schemeClr>
              </a:solidFill>
            </a:endParaRPr>
          </a:p>
        </p:txBody>
      </p:sp>
      <p:grpSp>
        <p:nvGrpSpPr>
          <p:cNvPr id="3" name="Grupp 2">
            <a:extLst>
              <a:ext uri="{FF2B5EF4-FFF2-40B4-BE49-F238E27FC236}">
                <a16:creationId xmlns:a16="http://schemas.microsoft.com/office/drawing/2014/main" id="{3E647E9B-753D-6942-8BCC-A9BB59B74985}"/>
              </a:ext>
            </a:extLst>
          </p:cNvPr>
          <p:cNvGrpSpPr/>
          <p:nvPr/>
        </p:nvGrpSpPr>
        <p:grpSpPr>
          <a:xfrm>
            <a:off x="3016394" y="1753779"/>
            <a:ext cx="3140589" cy="3323849"/>
            <a:chOff x="3016394" y="1753779"/>
            <a:chExt cx="3140589" cy="3323849"/>
          </a:xfrm>
        </p:grpSpPr>
        <p:sp>
          <p:nvSpPr>
            <p:cNvPr id="4" name="Oval pratbubbla 3">
              <a:extLst>
                <a:ext uri="{FF2B5EF4-FFF2-40B4-BE49-F238E27FC236}">
                  <a16:creationId xmlns:a16="http://schemas.microsoft.com/office/drawing/2014/main" id="{47035BAA-E7F1-DF45-B1C1-0104C68C02F7}"/>
                </a:ext>
              </a:extLst>
            </p:cNvPr>
            <p:cNvSpPr/>
            <p:nvPr/>
          </p:nvSpPr>
          <p:spPr>
            <a:xfrm>
              <a:off x="5354484" y="1795920"/>
              <a:ext cx="777869" cy="736060"/>
            </a:xfrm>
            <a:prstGeom prst="wedgeEllipseCallout">
              <a:avLst>
                <a:gd name="adj1" fmla="val -40425"/>
                <a:gd name="adj2" fmla="val 6727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sp>
          <p:nvSpPr>
            <p:cNvPr id="7" name="Oval pratbubbla 6">
              <a:extLst>
                <a:ext uri="{FF2B5EF4-FFF2-40B4-BE49-F238E27FC236}">
                  <a16:creationId xmlns:a16="http://schemas.microsoft.com/office/drawing/2014/main" id="{C3DC5E89-8DCF-BD44-8475-67FBBEF32E89}"/>
                </a:ext>
              </a:extLst>
            </p:cNvPr>
            <p:cNvSpPr/>
            <p:nvPr/>
          </p:nvSpPr>
          <p:spPr>
            <a:xfrm>
              <a:off x="3016394" y="1753779"/>
              <a:ext cx="847288" cy="801748"/>
            </a:xfrm>
            <a:prstGeom prst="wedgeEllipseCallout">
              <a:avLst>
                <a:gd name="adj1" fmla="val 29015"/>
                <a:gd name="adj2" fmla="val 68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23" name="Bild 22" descr="Nervöst ansikte utan fyllning">
              <a:extLst>
                <a:ext uri="{FF2B5EF4-FFF2-40B4-BE49-F238E27FC236}">
                  <a16:creationId xmlns:a16="http://schemas.microsoft.com/office/drawing/2014/main" id="{884BBF47-95A7-E546-A0D5-CD8200B592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495508" y="1902483"/>
              <a:ext cx="495820" cy="495820"/>
            </a:xfrm>
            <a:prstGeom prst="rect">
              <a:avLst/>
            </a:prstGeom>
          </p:spPr>
        </p:pic>
        <p:pic>
          <p:nvPicPr>
            <p:cNvPr id="25" name="Bild 24" descr="Argt ansikte utan fyllning">
              <a:extLst>
                <a:ext uri="{FF2B5EF4-FFF2-40B4-BE49-F238E27FC236}">
                  <a16:creationId xmlns:a16="http://schemas.microsoft.com/office/drawing/2014/main" id="{9B3162A4-039B-014C-8FB0-3BFB8F9C219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170941" y="1900235"/>
              <a:ext cx="508836" cy="508836"/>
            </a:xfrm>
            <a:prstGeom prst="rect">
              <a:avLst/>
            </a:prstGeom>
          </p:spPr>
        </p:pic>
        <p:pic>
          <p:nvPicPr>
            <p:cNvPr id="28" name="Bildobjekt 27">
              <a:extLst>
                <a:ext uri="{FF2B5EF4-FFF2-40B4-BE49-F238E27FC236}">
                  <a16:creationId xmlns:a16="http://schemas.microsoft.com/office/drawing/2014/main" id="{695D0FFC-AFA6-8946-A3B6-1270F9C582B8}"/>
                </a:ext>
              </a:extLst>
            </p:cNvPr>
            <p:cNvPicPr>
              <a:picLocks noChangeAspect="1"/>
            </p:cNvPicPr>
            <p:nvPr/>
          </p:nvPicPr>
          <p:blipFill>
            <a:blip r:embed="rId7"/>
            <a:stretch>
              <a:fillRect/>
            </a:stretch>
          </p:blipFill>
          <p:spPr>
            <a:xfrm>
              <a:off x="3016394" y="2647086"/>
              <a:ext cx="3140589" cy="2430542"/>
            </a:xfrm>
            <a:prstGeom prst="rect">
              <a:avLst/>
            </a:prstGeom>
          </p:spPr>
        </p:pic>
      </p:grpSp>
    </p:spTree>
    <p:extLst>
      <p:ext uri="{BB962C8B-B14F-4D97-AF65-F5344CB8AC3E}">
        <p14:creationId xmlns:p14="http://schemas.microsoft.com/office/powerpoint/2010/main" val="147940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6A83D1-073A-F845-808D-DC8A8309B435}"/>
              </a:ext>
            </a:extLst>
          </p:cNvPr>
          <p:cNvSpPr>
            <a:spLocks noGrp="1"/>
          </p:cNvSpPr>
          <p:nvPr>
            <p:ph type="title"/>
          </p:nvPr>
        </p:nvSpPr>
        <p:spPr>
          <a:xfrm>
            <a:off x="127000" y="476129"/>
            <a:ext cx="9047018" cy="1143000"/>
          </a:xfrm>
        </p:spPr>
        <p:txBody>
          <a:bodyPr/>
          <a:lstStyle/>
          <a:p>
            <a:r>
              <a:rPr lang="sv-SE" dirty="0" smtClean="0"/>
              <a:t>INTRODUKTION – Hur hantera en förändringsresa  </a:t>
            </a:r>
            <a:endParaRPr lang="sv-SE" dirty="0"/>
          </a:p>
        </p:txBody>
      </p:sp>
      <p:sp>
        <p:nvSpPr>
          <p:cNvPr id="3" name="Platshållare för innehåll 2">
            <a:extLst>
              <a:ext uri="{FF2B5EF4-FFF2-40B4-BE49-F238E27FC236}">
                <a16:creationId xmlns:a16="http://schemas.microsoft.com/office/drawing/2014/main" id="{585151EF-53A5-4344-B542-DCF6914B0601}"/>
              </a:ext>
            </a:extLst>
          </p:cNvPr>
          <p:cNvSpPr>
            <a:spLocks noGrp="1"/>
          </p:cNvSpPr>
          <p:nvPr>
            <p:ph idx="1"/>
          </p:nvPr>
        </p:nvSpPr>
        <p:spPr>
          <a:xfrm>
            <a:off x="157018" y="1626201"/>
            <a:ext cx="8986982" cy="5060925"/>
          </a:xfrm>
        </p:spPr>
        <p:txBody>
          <a:bodyPr>
            <a:normAutofit fontScale="70000" lnSpcReduction="20000"/>
          </a:bodyPr>
          <a:lstStyle/>
          <a:p>
            <a:pPr marL="0" indent="0">
              <a:buNone/>
            </a:pPr>
            <a:r>
              <a:rPr lang="sv-SE" sz="1900" dirty="0" smtClean="0"/>
              <a:t>I </a:t>
            </a:r>
            <a:r>
              <a:rPr lang="sv-SE" sz="1900" dirty="0"/>
              <a:t>de flesta organisationer pågår det någon typ av förändringsarbete. Omfattningen och graden av angelägenhet varierar. Gemensamt är att alla förändringsinitiativ är ett svar på något – en brist, ett behov eller ett tryck. Gemensamt är också att varje förändring innebär förluster. Det blir inte som förut. Men förändring möjliggör också något nytt. Verksamheten kan bli mer välfungerande och bättre. </a:t>
            </a:r>
            <a:endParaRPr lang="sv-SE" sz="1900" dirty="0" smtClean="0"/>
          </a:p>
          <a:p>
            <a:pPr marL="0" indent="0">
              <a:buNone/>
            </a:pPr>
            <a:endParaRPr lang="sv-SE" sz="1900" dirty="0"/>
          </a:p>
          <a:p>
            <a:pPr marL="0" indent="0">
              <a:buNone/>
            </a:pPr>
            <a:r>
              <a:rPr lang="sv-SE" sz="1900" dirty="0"/>
              <a:t>Som individ, grupp eller organisation kan vi förhålla oss på olika sätt. Vi kan vara passiva och reaktiva- eller proaktiva och interaktiva. De två sista förhållningssätten innehåller delaktighet och skaparkraft. De ger oss möjlighet att hantera förändringsbehovet och utnyttja förändringen till något positivt i verksamheten. </a:t>
            </a:r>
          </a:p>
          <a:p>
            <a:pPr marL="0" indent="0">
              <a:buNone/>
            </a:pPr>
            <a:r>
              <a:rPr lang="sv-SE" sz="1900" dirty="0"/>
              <a:t>Grundläggande förutsättningar består av bland annat förståelse för förändringsbehovet, en uttalad målsättning med förändringen, </a:t>
            </a:r>
            <a:r>
              <a:rPr lang="sv-SE" sz="1900" dirty="0" smtClean="0"/>
              <a:t>engagemang </a:t>
            </a:r>
            <a:r>
              <a:rPr lang="sv-SE" sz="1900" dirty="0"/>
              <a:t>från de som berörs av förändringen samt handlingskraft. Något behöver ske för att förändringen ska bli till. </a:t>
            </a:r>
            <a:endParaRPr lang="sv-SE" sz="1900" dirty="0" smtClean="0"/>
          </a:p>
          <a:p>
            <a:pPr marL="0" indent="0">
              <a:buNone/>
            </a:pPr>
            <a:endParaRPr lang="sv-SE" sz="1900" dirty="0"/>
          </a:p>
          <a:p>
            <a:pPr marL="0" lvl="0" indent="0">
              <a:buNone/>
            </a:pPr>
            <a:r>
              <a:rPr lang="sv-SE" sz="1900" dirty="0"/>
              <a:t>Vad är viktigt för att åstadkomma förändring på riktigt, både ur ett chefs- och ett medarbetarperspektiv?</a:t>
            </a:r>
          </a:p>
          <a:p>
            <a:pPr marL="0" lvl="0" indent="0">
              <a:buNone/>
            </a:pPr>
            <a:r>
              <a:rPr lang="sv-SE" sz="1900" dirty="0"/>
              <a:t>Hur kan du som chef respektive medarbetare hitta dina egna drivkrafter och motivation i förändringen?</a:t>
            </a:r>
          </a:p>
          <a:p>
            <a:pPr marL="0" lvl="0" indent="0">
              <a:buNone/>
            </a:pPr>
            <a:r>
              <a:rPr lang="sv-SE" sz="1900" dirty="0"/>
              <a:t>Hur kan du som chef respektive medarbetare bidra till att alla blir delaktiga i förändringsarbetet? </a:t>
            </a:r>
          </a:p>
          <a:p>
            <a:pPr marL="0" lvl="0" indent="0">
              <a:buNone/>
            </a:pPr>
            <a:r>
              <a:rPr lang="sv-SE" sz="1900" dirty="0"/>
              <a:t>Hur kan du förhålla dig till upplevda (och ibland faktiska) förluster som nästan alltid finns i förändringsarbeten? </a:t>
            </a:r>
          </a:p>
          <a:p>
            <a:pPr marL="0" indent="0">
              <a:buNone/>
            </a:pPr>
            <a:r>
              <a:rPr lang="sv-SE" sz="1900" dirty="0"/>
              <a:t> </a:t>
            </a:r>
          </a:p>
          <a:p>
            <a:pPr marL="0" indent="0">
              <a:buNone/>
            </a:pPr>
            <a:r>
              <a:rPr lang="sv-SE" sz="1900" dirty="0"/>
              <a:t>Detta är några frågeställningar som behöver lyftas och som förhoppningsvis kan bidra till att öka förståelsen kring att driva förändringsarbete. Det är genom samtalet och nytt görande som gemensam förståelse och förändrat beteende kan skapas. Här följer några verktyg med inspiration och handfasta tips på hur dessa vardagsnära samtal och försök kan bedrivas. </a:t>
            </a:r>
          </a:p>
          <a:p>
            <a:pPr marL="0" indent="0">
              <a:buNone/>
            </a:pPr>
            <a:r>
              <a:rPr lang="sv-SE" sz="1900" dirty="0"/>
              <a:t>Den partsgemensamma projektgruppen med representanter från SKR och Kommunal är tillgängliga som samtalspartners och idégenererare i ert arbete! </a:t>
            </a:r>
          </a:p>
          <a:p>
            <a:pPr marL="0" indent="0">
              <a:buNone/>
            </a:pPr>
            <a:r>
              <a:rPr lang="sv-SE" dirty="0"/>
              <a:t> </a:t>
            </a:r>
          </a:p>
          <a:p>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429270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extLst>
              <a:ext uri="{FF2B5EF4-FFF2-40B4-BE49-F238E27FC236}">
                <a16:creationId xmlns:a16="http://schemas.microsoft.com/office/drawing/2014/main" id="{BD63523F-8667-7546-A68E-0487AA69EA7F}"/>
              </a:ext>
            </a:extLst>
          </p:cNvPr>
          <p:cNvPicPr>
            <a:picLocks noChangeAspect="1"/>
          </p:cNvPicPr>
          <p:nvPr/>
        </p:nvPicPr>
        <p:blipFill>
          <a:blip r:embed="rId3"/>
          <a:stretch>
            <a:fillRect/>
          </a:stretch>
        </p:blipFill>
        <p:spPr>
          <a:xfrm>
            <a:off x="6569501" y="2352858"/>
            <a:ext cx="2171031" cy="1680189"/>
          </a:xfrm>
          <a:prstGeom prst="rect">
            <a:avLst/>
          </a:prstGeom>
        </p:spPr>
      </p:pic>
      <p:pic>
        <p:nvPicPr>
          <p:cNvPr id="36" name="Bildobjekt 35">
            <a:extLst>
              <a:ext uri="{FF2B5EF4-FFF2-40B4-BE49-F238E27FC236}">
                <a16:creationId xmlns:a16="http://schemas.microsoft.com/office/drawing/2014/main" id="{21706E93-07B0-7E4F-A50B-7F56321F60BB}"/>
              </a:ext>
            </a:extLst>
          </p:cNvPr>
          <p:cNvPicPr>
            <a:picLocks noChangeAspect="1"/>
          </p:cNvPicPr>
          <p:nvPr/>
        </p:nvPicPr>
        <p:blipFill>
          <a:blip r:embed="rId4"/>
          <a:stretch>
            <a:fillRect/>
          </a:stretch>
        </p:blipFill>
        <p:spPr>
          <a:xfrm flipH="1">
            <a:off x="3494118" y="2374681"/>
            <a:ext cx="2171031" cy="1680189"/>
          </a:xfrm>
          <a:prstGeom prst="rect">
            <a:avLst/>
          </a:prstGeom>
        </p:spPr>
      </p:pic>
      <p:pic>
        <p:nvPicPr>
          <p:cNvPr id="35" name="Bildobjekt 34">
            <a:extLst>
              <a:ext uri="{FF2B5EF4-FFF2-40B4-BE49-F238E27FC236}">
                <a16:creationId xmlns:a16="http://schemas.microsoft.com/office/drawing/2014/main" id="{6F78353D-7F4D-BA49-A786-CDE33214C409}"/>
              </a:ext>
            </a:extLst>
          </p:cNvPr>
          <p:cNvPicPr>
            <a:picLocks noChangeAspect="1"/>
          </p:cNvPicPr>
          <p:nvPr/>
        </p:nvPicPr>
        <p:blipFill>
          <a:blip r:embed="rId4"/>
          <a:stretch>
            <a:fillRect/>
          </a:stretch>
        </p:blipFill>
        <p:spPr>
          <a:xfrm>
            <a:off x="689139" y="2380899"/>
            <a:ext cx="2171031" cy="1680189"/>
          </a:xfrm>
          <a:prstGeom prst="rect">
            <a:avLst/>
          </a:prstGeom>
        </p:spPr>
      </p:pic>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9" name="Rubrik 18">
            <a:extLst>
              <a:ext uri="{FF2B5EF4-FFF2-40B4-BE49-F238E27FC236}">
                <a16:creationId xmlns:a16="http://schemas.microsoft.com/office/drawing/2014/main" id="{0B0C52CB-94F8-EF4F-B7AE-7E48B253C10E}"/>
              </a:ext>
            </a:extLst>
          </p:cNvPr>
          <p:cNvSpPr>
            <a:spLocks noGrp="1"/>
          </p:cNvSpPr>
          <p:nvPr>
            <p:ph type="title"/>
          </p:nvPr>
        </p:nvSpPr>
        <p:spPr/>
        <p:txBody>
          <a:bodyPr/>
          <a:lstStyle/>
          <a:p>
            <a:r>
              <a:rPr lang="sv-SE" dirty="0"/>
              <a:t>Hur samtalar vi?</a:t>
            </a:r>
          </a:p>
        </p:txBody>
      </p:sp>
      <p:sp>
        <p:nvSpPr>
          <p:cNvPr id="10" name="Platshållare för innehåll 2"/>
          <p:cNvSpPr>
            <a:spLocks noGrp="1"/>
          </p:cNvSpPr>
          <p:nvPr>
            <p:ph idx="4294967295"/>
          </p:nvPr>
        </p:nvSpPr>
        <p:spPr>
          <a:xfrm>
            <a:off x="0" y="1498600"/>
            <a:ext cx="8229600" cy="4525963"/>
          </a:xfrm>
        </p:spPr>
        <p:txBody>
          <a:bodyPr>
            <a:normAutofit/>
          </a:bodyPr>
          <a:lstStyle/>
          <a:p>
            <a:pPr marL="0" indent="0">
              <a:buNone/>
            </a:pPr>
            <a:r>
              <a:rPr lang="sv-SE" dirty="0"/>
              <a:t> </a:t>
            </a:r>
            <a:endParaRPr lang="sv-SE" i="1" dirty="0"/>
          </a:p>
          <a:p>
            <a:endParaRPr lang="sv-SE" sz="2400" dirty="0">
              <a:latin typeface="+mj-lt"/>
            </a:endParaRPr>
          </a:p>
          <a:p>
            <a:pPr marL="0" indent="0">
              <a:buNone/>
            </a:pPr>
            <a:endParaRPr lang="sv-SE" sz="2100" dirty="0"/>
          </a:p>
          <a:p>
            <a:pPr marL="0" indent="0">
              <a:buNone/>
            </a:pPr>
            <a:endParaRPr lang="sv-SE" sz="2100" dirty="0"/>
          </a:p>
        </p:txBody>
      </p:sp>
      <p:sp>
        <p:nvSpPr>
          <p:cNvPr id="9" name="Rubrik 12"/>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3200" i="1" dirty="0"/>
              <a:t> </a:t>
            </a:r>
            <a:endParaRPr lang="sv-SE" sz="3200" dirty="0"/>
          </a:p>
        </p:txBody>
      </p:sp>
      <p:sp>
        <p:nvSpPr>
          <p:cNvPr id="2" name="textruta 1">
            <a:extLst>
              <a:ext uri="{FF2B5EF4-FFF2-40B4-BE49-F238E27FC236}">
                <a16:creationId xmlns:a16="http://schemas.microsoft.com/office/drawing/2014/main" id="{1C9E34BD-7F3A-BB46-8D25-A8147C37FF79}"/>
              </a:ext>
            </a:extLst>
          </p:cNvPr>
          <p:cNvSpPr txBox="1"/>
          <p:nvPr/>
        </p:nvSpPr>
        <p:spPr>
          <a:xfrm>
            <a:off x="371475" y="4266311"/>
            <a:ext cx="2652294" cy="369332"/>
          </a:xfrm>
          <a:prstGeom prst="rect">
            <a:avLst/>
          </a:prstGeom>
          <a:noFill/>
        </p:spPr>
        <p:txBody>
          <a:bodyPr wrap="square" rtlCol="0">
            <a:spAutoFit/>
          </a:bodyPr>
          <a:lstStyle/>
          <a:p>
            <a:pPr algn="ctr"/>
            <a:r>
              <a:rPr lang="sv-SE" dirty="0">
                <a:latin typeface="Trebuchet MS" panose="020B0703020202090204" pitchFamily="34" charset="0"/>
              </a:rPr>
              <a:t>I överläge - Vinner</a:t>
            </a:r>
          </a:p>
        </p:txBody>
      </p:sp>
      <p:sp>
        <p:nvSpPr>
          <p:cNvPr id="17" name="textruta 16">
            <a:extLst>
              <a:ext uri="{FF2B5EF4-FFF2-40B4-BE49-F238E27FC236}">
                <a16:creationId xmlns:a16="http://schemas.microsoft.com/office/drawing/2014/main" id="{067AB505-B783-364F-A3B4-EC3F1B092C6F}"/>
              </a:ext>
            </a:extLst>
          </p:cNvPr>
          <p:cNvSpPr txBox="1"/>
          <p:nvPr/>
        </p:nvSpPr>
        <p:spPr>
          <a:xfrm>
            <a:off x="3069569" y="4263439"/>
            <a:ext cx="3020130" cy="369332"/>
          </a:xfrm>
          <a:prstGeom prst="rect">
            <a:avLst/>
          </a:prstGeom>
          <a:noFill/>
        </p:spPr>
        <p:txBody>
          <a:bodyPr wrap="square" rtlCol="0">
            <a:spAutoFit/>
          </a:bodyPr>
          <a:lstStyle/>
          <a:p>
            <a:pPr algn="ctr"/>
            <a:r>
              <a:rPr lang="sv-SE" dirty="0">
                <a:latin typeface="Trebuchet MS" panose="020B0703020202090204" pitchFamily="34" charset="0"/>
              </a:rPr>
              <a:t>I underläge - Förlorar</a:t>
            </a:r>
          </a:p>
        </p:txBody>
      </p:sp>
      <p:sp>
        <p:nvSpPr>
          <p:cNvPr id="18" name="textruta 17">
            <a:extLst>
              <a:ext uri="{FF2B5EF4-FFF2-40B4-BE49-F238E27FC236}">
                <a16:creationId xmlns:a16="http://schemas.microsoft.com/office/drawing/2014/main" id="{B018AAF1-AC93-3C47-B682-0E101063DE0C}"/>
              </a:ext>
            </a:extLst>
          </p:cNvPr>
          <p:cNvSpPr txBox="1"/>
          <p:nvPr/>
        </p:nvSpPr>
        <p:spPr>
          <a:xfrm>
            <a:off x="6150767" y="4267329"/>
            <a:ext cx="3008501" cy="369332"/>
          </a:xfrm>
          <a:prstGeom prst="rect">
            <a:avLst/>
          </a:prstGeom>
          <a:noFill/>
        </p:spPr>
        <p:txBody>
          <a:bodyPr wrap="square" rtlCol="0">
            <a:spAutoFit/>
          </a:bodyPr>
          <a:lstStyle/>
          <a:p>
            <a:pPr algn="ctr"/>
            <a:r>
              <a:rPr lang="sv-SE" dirty="0">
                <a:latin typeface="Trebuchet MS" panose="020B0703020202090204" pitchFamily="34" charset="0"/>
              </a:rPr>
              <a:t>Jämbördigt – Vinn Vinn</a:t>
            </a:r>
          </a:p>
        </p:txBody>
      </p:sp>
      <p:grpSp>
        <p:nvGrpSpPr>
          <p:cNvPr id="8" name="Grupp 7">
            <a:extLst>
              <a:ext uri="{FF2B5EF4-FFF2-40B4-BE49-F238E27FC236}">
                <a16:creationId xmlns:a16="http://schemas.microsoft.com/office/drawing/2014/main" id="{6D5B4B54-2928-7B49-8AB1-8FB124822446}"/>
              </a:ext>
            </a:extLst>
          </p:cNvPr>
          <p:cNvGrpSpPr/>
          <p:nvPr/>
        </p:nvGrpSpPr>
        <p:grpSpPr>
          <a:xfrm>
            <a:off x="6623766" y="1561678"/>
            <a:ext cx="649205" cy="670051"/>
            <a:chOff x="6623766" y="1561678"/>
            <a:chExt cx="649205" cy="670051"/>
          </a:xfrm>
        </p:grpSpPr>
        <p:sp>
          <p:nvSpPr>
            <p:cNvPr id="25" name="Oval pratbubbla 24">
              <a:extLst>
                <a:ext uri="{FF2B5EF4-FFF2-40B4-BE49-F238E27FC236}">
                  <a16:creationId xmlns:a16="http://schemas.microsoft.com/office/drawing/2014/main" id="{BB852846-FB7D-B040-82E6-FD55C4A0F11E}"/>
                </a:ext>
              </a:extLst>
            </p:cNvPr>
            <p:cNvSpPr/>
            <p:nvPr/>
          </p:nvSpPr>
          <p:spPr>
            <a:xfrm>
              <a:off x="6623766" y="1561678"/>
              <a:ext cx="649205" cy="670051"/>
            </a:xfrm>
            <a:prstGeom prst="wedgeEllipseCallout">
              <a:avLst>
                <a:gd name="adj1" fmla="val 19165"/>
                <a:gd name="adj2" fmla="val 65528"/>
              </a:avLst>
            </a:prstGeom>
            <a:solidFill>
              <a:srgbClr val="CAE5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pic>
          <p:nvPicPr>
            <p:cNvPr id="12" name="Bild 11" descr="Leende ansikte utan fyllning">
              <a:extLst>
                <a:ext uri="{FF2B5EF4-FFF2-40B4-BE49-F238E27FC236}">
                  <a16:creationId xmlns:a16="http://schemas.microsoft.com/office/drawing/2014/main" id="{3CB40F7A-18EC-D74B-8293-A319974CC7C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05762" y="1654097"/>
              <a:ext cx="485212" cy="485212"/>
            </a:xfrm>
            <a:prstGeom prst="rect">
              <a:avLst/>
            </a:prstGeom>
          </p:spPr>
        </p:pic>
      </p:grpSp>
      <p:grpSp>
        <p:nvGrpSpPr>
          <p:cNvPr id="11" name="Grupp 10">
            <a:extLst>
              <a:ext uri="{FF2B5EF4-FFF2-40B4-BE49-F238E27FC236}">
                <a16:creationId xmlns:a16="http://schemas.microsoft.com/office/drawing/2014/main" id="{2B043128-CE51-484D-93E2-B04BDD3728E8}"/>
              </a:ext>
            </a:extLst>
          </p:cNvPr>
          <p:cNvGrpSpPr/>
          <p:nvPr/>
        </p:nvGrpSpPr>
        <p:grpSpPr>
          <a:xfrm>
            <a:off x="8079987" y="1555150"/>
            <a:ext cx="649205" cy="670051"/>
            <a:chOff x="8079987" y="1555150"/>
            <a:chExt cx="649205" cy="670051"/>
          </a:xfrm>
        </p:grpSpPr>
        <p:sp>
          <p:nvSpPr>
            <p:cNvPr id="27" name="Oval pratbubbla 26">
              <a:extLst>
                <a:ext uri="{FF2B5EF4-FFF2-40B4-BE49-F238E27FC236}">
                  <a16:creationId xmlns:a16="http://schemas.microsoft.com/office/drawing/2014/main" id="{7CA8922A-FC4A-BF4B-BFAC-6E0B9F01415B}"/>
                </a:ext>
              </a:extLst>
            </p:cNvPr>
            <p:cNvSpPr/>
            <p:nvPr/>
          </p:nvSpPr>
          <p:spPr>
            <a:xfrm>
              <a:off x="8079987" y="1555150"/>
              <a:ext cx="649205" cy="670051"/>
            </a:xfrm>
            <a:prstGeom prst="wedgeEllipseCallout">
              <a:avLst>
                <a:gd name="adj1" fmla="val -40425"/>
                <a:gd name="adj2" fmla="val 67278"/>
              </a:avLst>
            </a:prstGeom>
            <a:solidFill>
              <a:srgbClr val="CAE5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pic>
          <p:nvPicPr>
            <p:cNvPr id="29" name="Bild 28" descr="Leende ansikte utan fyllning">
              <a:extLst>
                <a:ext uri="{FF2B5EF4-FFF2-40B4-BE49-F238E27FC236}">
                  <a16:creationId xmlns:a16="http://schemas.microsoft.com/office/drawing/2014/main" id="{0E9DFAD2-2169-8345-B078-73EBF62559C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56649" y="1647569"/>
              <a:ext cx="485212" cy="485212"/>
            </a:xfrm>
            <a:prstGeom prst="rect">
              <a:avLst/>
            </a:prstGeom>
          </p:spPr>
        </p:pic>
      </p:grpSp>
      <p:grpSp>
        <p:nvGrpSpPr>
          <p:cNvPr id="7" name="Grupp 6">
            <a:extLst>
              <a:ext uri="{FF2B5EF4-FFF2-40B4-BE49-F238E27FC236}">
                <a16:creationId xmlns:a16="http://schemas.microsoft.com/office/drawing/2014/main" id="{EDE56F98-5D4D-1D4F-83E4-309E035C8B03}"/>
              </a:ext>
            </a:extLst>
          </p:cNvPr>
          <p:cNvGrpSpPr/>
          <p:nvPr/>
        </p:nvGrpSpPr>
        <p:grpSpPr>
          <a:xfrm>
            <a:off x="5249542" y="1600549"/>
            <a:ext cx="649205" cy="670051"/>
            <a:chOff x="5249542" y="1600549"/>
            <a:chExt cx="649205" cy="670051"/>
          </a:xfrm>
        </p:grpSpPr>
        <p:sp>
          <p:nvSpPr>
            <p:cNvPr id="23" name="Oval pratbubbla 22">
              <a:extLst>
                <a:ext uri="{FF2B5EF4-FFF2-40B4-BE49-F238E27FC236}">
                  <a16:creationId xmlns:a16="http://schemas.microsoft.com/office/drawing/2014/main" id="{055E5D43-3C40-0243-97D3-1781CA852F79}"/>
                </a:ext>
              </a:extLst>
            </p:cNvPr>
            <p:cNvSpPr/>
            <p:nvPr/>
          </p:nvSpPr>
          <p:spPr>
            <a:xfrm>
              <a:off x="5249542" y="1600549"/>
              <a:ext cx="649205" cy="670051"/>
            </a:xfrm>
            <a:prstGeom prst="wedgeEllipseCallout">
              <a:avLst>
                <a:gd name="adj1" fmla="val -40425"/>
                <a:gd name="adj2" fmla="val 67278"/>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pic>
          <p:nvPicPr>
            <p:cNvPr id="30" name="Bild 29" descr="Leende ansikte utan fyllning">
              <a:extLst>
                <a:ext uri="{FF2B5EF4-FFF2-40B4-BE49-F238E27FC236}">
                  <a16:creationId xmlns:a16="http://schemas.microsoft.com/office/drawing/2014/main" id="{E1CE15E4-6FB0-EA46-9FA1-637441107D7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331538" y="1683257"/>
              <a:ext cx="485212" cy="485212"/>
            </a:xfrm>
            <a:prstGeom prst="rect">
              <a:avLst/>
            </a:prstGeom>
          </p:spPr>
        </p:pic>
      </p:grpSp>
      <p:grpSp>
        <p:nvGrpSpPr>
          <p:cNvPr id="6" name="Grupp 5">
            <a:extLst>
              <a:ext uri="{FF2B5EF4-FFF2-40B4-BE49-F238E27FC236}">
                <a16:creationId xmlns:a16="http://schemas.microsoft.com/office/drawing/2014/main" id="{D710F665-D60A-FC4D-8D92-CB78497988FF}"/>
              </a:ext>
            </a:extLst>
          </p:cNvPr>
          <p:cNvGrpSpPr/>
          <p:nvPr/>
        </p:nvGrpSpPr>
        <p:grpSpPr>
          <a:xfrm>
            <a:off x="3439919" y="2248632"/>
            <a:ext cx="649205" cy="670051"/>
            <a:chOff x="3439919" y="2248632"/>
            <a:chExt cx="649205" cy="670051"/>
          </a:xfrm>
        </p:grpSpPr>
        <p:sp>
          <p:nvSpPr>
            <p:cNvPr id="21" name="Oval pratbubbla 20">
              <a:extLst>
                <a:ext uri="{FF2B5EF4-FFF2-40B4-BE49-F238E27FC236}">
                  <a16:creationId xmlns:a16="http://schemas.microsoft.com/office/drawing/2014/main" id="{01E8683A-05CF-254A-A2B9-6D4E79A94851}"/>
                </a:ext>
              </a:extLst>
            </p:cNvPr>
            <p:cNvSpPr/>
            <p:nvPr/>
          </p:nvSpPr>
          <p:spPr>
            <a:xfrm>
              <a:off x="3439919" y="2248632"/>
              <a:ext cx="649205" cy="670051"/>
            </a:xfrm>
            <a:prstGeom prst="wedgeEllipseCallout">
              <a:avLst>
                <a:gd name="adj1" fmla="val 50947"/>
                <a:gd name="adj2" fmla="val 45833"/>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pic>
          <p:nvPicPr>
            <p:cNvPr id="31" name="Bild 30" descr="Argt ansikte utan fyllning">
              <a:extLst>
                <a:ext uri="{FF2B5EF4-FFF2-40B4-BE49-F238E27FC236}">
                  <a16:creationId xmlns:a16="http://schemas.microsoft.com/office/drawing/2014/main" id="{7D523363-C597-F440-8F4A-A1BCD5F9764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518780" y="2332396"/>
              <a:ext cx="493713" cy="493713"/>
            </a:xfrm>
            <a:prstGeom prst="rect">
              <a:avLst/>
            </a:prstGeom>
          </p:spPr>
        </p:pic>
      </p:grpSp>
      <p:grpSp>
        <p:nvGrpSpPr>
          <p:cNvPr id="3" name="Grupp 2">
            <a:extLst>
              <a:ext uri="{FF2B5EF4-FFF2-40B4-BE49-F238E27FC236}">
                <a16:creationId xmlns:a16="http://schemas.microsoft.com/office/drawing/2014/main" id="{70D87E6E-D0F1-0E4C-A1DE-F0EC5AF1D5E1}"/>
              </a:ext>
            </a:extLst>
          </p:cNvPr>
          <p:cNvGrpSpPr/>
          <p:nvPr/>
        </p:nvGrpSpPr>
        <p:grpSpPr>
          <a:xfrm>
            <a:off x="562725" y="1753247"/>
            <a:ext cx="649205" cy="670051"/>
            <a:chOff x="562725" y="1753247"/>
            <a:chExt cx="649205" cy="670051"/>
          </a:xfrm>
          <a:solidFill>
            <a:srgbClr val="5AAFD7"/>
          </a:solidFill>
        </p:grpSpPr>
        <p:sp>
          <p:nvSpPr>
            <p:cNvPr id="14" name="Oval pratbubbla 13">
              <a:extLst>
                <a:ext uri="{FF2B5EF4-FFF2-40B4-BE49-F238E27FC236}">
                  <a16:creationId xmlns:a16="http://schemas.microsoft.com/office/drawing/2014/main" id="{8391F4CD-0C74-9849-A1D1-BBE74F272724}"/>
                </a:ext>
              </a:extLst>
            </p:cNvPr>
            <p:cNvSpPr/>
            <p:nvPr/>
          </p:nvSpPr>
          <p:spPr>
            <a:xfrm>
              <a:off x="562725" y="1753247"/>
              <a:ext cx="649205" cy="670051"/>
            </a:xfrm>
            <a:prstGeom prst="wedgeEllipseCallout">
              <a:avLst>
                <a:gd name="adj1" fmla="val 51669"/>
                <a:gd name="adj2" fmla="val 4803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pic>
          <p:nvPicPr>
            <p:cNvPr id="32" name="Bild 31" descr="Leende ansikte utan fyllning">
              <a:extLst>
                <a:ext uri="{FF2B5EF4-FFF2-40B4-BE49-F238E27FC236}">
                  <a16:creationId xmlns:a16="http://schemas.microsoft.com/office/drawing/2014/main" id="{CAF36CD3-CB87-4642-9511-5C0A188F656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44721" y="1836880"/>
              <a:ext cx="485212" cy="485212"/>
            </a:xfrm>
            <a:prstGeom prst="rect">
              <a:avLst/>
            </a:prstGeom>
          </p:spPr>
        </p:pic>
      </p:grpSp>
      <p:grpSp>
        <p:nvGrpSpPr>
          <p:cNvPr id="5" name="Grupp 4">
            <a:extLst>
              <a:ext uri="{FF2B5EF4-FFF2-40B4-BE49-F238E27FC236}">
                <a16:creationId xmlns:a16="http://schemas.microsoft.com/office/drawing/2014/main" id="{CEDD6D01-93C8-DF4D-8925-A3D20A58255D}"/>
              </a:ext>
            </a:extLst>
          </p:cNvPr>
          <p:cNvGrpSpPr/>
          <p:nvPr/>
        </p:nvGrpSpPr>
        <p:grpSpPr>
          <a:xfrm>
            <a:off x="2308360" y="2271276"/>
            <a:ext cx="649205" cy="670051"/>
            <a:chOff x="2308360" y="2271276"/>
            <a:chExt cx="649205" cy="670051"/>
          </a:xfrm>
        </p:grpSpPr>
        <p:sp>
          <p:nvSpPr>
            <p:cNvPr id="16" name="Oval pratbubbla 15">
              <a:extLst>
                <a:ext uri="{FF2B5EF4-FFF2-40B4-BE49-F238E27FC236}">
                  <a16:creationId xmlns:a16="http://schemas.microsoft.com/office/drawing/2014/main" id="{8C092880-2376-B340-84EB-C7B98795A318}"/>
                </a:ext>
              </a:extLst>
            </p:cNvPr>
            <p:cNvSpPr/>
            <p:nvPr/>
          </p:nvSpPr>
          <p:spPr>
            <a:xfrm>
              <a:off x="2308360" y="2271276"/>
              <a:ext cx="649205" cy="670051"/>
            </a:xfrm>
            <a:prstGeom prst="wedgeEllipseCallout">
              <a:avLst>
                <a:gd name="adj1" fmla="val -58895"/>
                <a:gd name="adj2" fmla="val 39885"/>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b="1" dirty="0">
                <a:solidFill>
                  <a:schemeClr val="tx1">
                    <a:lumMod val="50000"/>
                    <a:lumOff val="50000"/>
                  </a:schemeClr>
                </a:solidFill>
              </a:endParaRPr>
            </a:p>
          </p:txBody>
        </p:sp>
        <p:pic>
          <p:nvPicPr>
            <p:cNvPr id="33" name="Bild 32" descr="Argt ansikte utan fyllning">
              <a:extLst>
                <a:ext uri="{FF2B5EF4-FFF2-40B4-BE49-F238E27FC236}">
                  <a16:creationId xmlns:a16="http://schemas.microsoft.com/office/drawing/2014/main" id="{3D7021F9-BF34-7044-A873-4CF9389B045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391119" y="2353762"/>
              <a:ext cx="493713" cy="493713"/>
            </a:xfrm>
            <a:prstGeom prst="rect">
              <a:avLst/>
            </a:prstGeom>
          </p:spPr>
        </p:pic>
      </p:grpSp>
    </p:spTree>
    <p:extLst>
      <p:ext uri="{BB962C8B-B14F-4D97-AF65-F5344CB8AC3E}">
        <p14:creationId xmlns:p14="http://schemas.microsoft.com/office/powerpoint/2010/main" val="410782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1111761"/>
          </a:xfrm>
        </p:spPr>
        <p:txBody>
          <a:bodyPr>
            <a:normAutofit/>
          </a:bodyPr>
          <a:lstStyle/>
          <a:p>
            <a:r>
              <a:rPr lang="sv-SE" dirty="0"/>
              <a:t>Vi befinner oss i olika faser</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457200" y="5337110"/>
            <a:ext cx="8229600" cy="789052"/>
          </a:xfrm>
        </p:spPr>
        <p:txBody>
          <a:bodyPr>
            <a:normAutofit/>
          </a:bodyPr>
          <a:lstStyle/>
          <a:p>
            <a:r>
              <a:rPr lang="sv-SE" sz="2000" dirty="0">
                <a:solidFill>
                  <a:schemeClr val="bg1">
                    <a:lumMod val="50000"/>
                  </a:schemeClr>
                </a:solidFill>
              </a:rPr>
              <a:t>Vi flyttar oss genom olika faser i en förändring</a:t>
            </a:r>
          </a:p>
          <a:p>
            <a:endParaRPr lang="sv-SE" sz="2800" dirty="0">
              <a:solidFill>
                <a:schemeClr val="bg1">
                  <a:lumMod val="50000"/>
                </a:schemeClr>
              </a:solidFill>
            </a:endParaRPr>
          </a:p>
        </p:txBody>
      </p:sp>
      <p:pic>
        <p:nvPicPr>
          <p:cNvPr id="6" name="Bildobjekt 5">
            <a:extLst>
              <a:ext uri="{FF2B5EF4-FFF2-40B4-BE49-F238E27FC236}">
                <a16:creationId xmlns:a16="http://schemas.microsoft.com/office/drawing/2014/main" id="{38F5A322-75D3-6841-B1DB-46244FDF1347}"/>
              </a:ext>
            </a:extLst>
          </p:cNvPr>
          <p:cNvPicPr>
            <a:picLocks noChangeAspect="1"/>
          </p:cNvPicPr>
          <p:nvPr/>
        </p:nvPicPr>
        <p:blipFill>
          <a:blip r:embed="rId3"/>
          <a:stretch>
            <a:fillRect/>
          </a:stretch>
        </p:blipFill>
        <p:spPr>
          <a:xfrm>
            <a:off x="2849950" y="2645769"/>
            <a:ext cx="3444100" cy="2327736"/>
          </a:xfrm>
          <a:prstGeom prst="rect">
            <a:avLst/>
          </a:prstGeom>
        </p:spPr>
      </p:pic>
      <p:sp>
        <p:nvSpPr>
          <p:cNvPr id="4" name="Oval pratbubbla 3">
            <a:extLst>
              <a:ext uri="{FF2B5EF4-FFF2-40B4-BE49-F238E27FC236}">
                <a16:creationId xmlns:a16="http://schemas.microsoft.com/office/drawing/2014/main" id="{47035BAA-E7F1-DF45-B1C1-0104C68C02F7}"/>
              </a:ext>
            </a:extLst>
          </p:cNvPr>
          <p:cNvSpPr/>
          <p:nvPr/>
        </p:nvSpPr>
        <p:spPr>
          <a:xfrm>
            <a:off x="5354484" y="1727907"/>
            <a:ext cx="777869" cy="736060"/>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lumMod val="50000"/>
                    <a:lumOff val="50000"/>
                  </a:schemeClr>
                </a:solidFill>
              </a:rPr>
              <a:t>C?</a:t>
            </a:r>
            <a:endParaRPr lang="sv-SE" sz="3200" b="1" dirty="0">
              <a:solidFill>
                <a:schemeClr val="tx1">
                  <a:lumMod val="50000"/>
                  <a:lumOff val="50000"/>
                </a:schemeClr>
              </a:solidFill>
            </a:endParaRPr>
          </a:p>
        </p:txBody>
      </p:sp>
      <p:sp>
        <p:nvSpPr>
          <p:cNvPr id="7" name="Oval pratbubbla 6">
            <a:extLst>
              <a:ext uri="{FF2B5EF4-FFF2-40B4-BE49-F238E27FC236}">
                <a16:creationId xmlns:a16="http://schemas.microsoft.com/office/drawing/2014/main" id="{C3DC5E89-8DCF-BD44-8475-67FBBEF32E89}"/>
              </a:ext>
            </a:extLst>
          </p:cNvPr>
          <p:cNvSpPr/>
          <p:nvPr/>
        </p:nvSpPr>
        <p:spPr>
          <a:xfrm>
            <a:off x="4148356" y="1881290"/>
            <a:ext cx="847288" cy="801748"/>
          </a:xfrm>
          <a:prstGeom prst="wedgeEllipseCallout">
            <a:avLst>
              <a:gd name="adj1" fmla="val -41"/>
              <a:gd name="adj2" fmla="val 719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lumMod val="50000"/>
                    <a:lumOff val="50000"/>
                  </a:schemeClr>
                </a:solidFill>
              </a:rPr>
              <a:t>B!</a:t>
            </a:r>
            <a:endParaRPr lang="sv-SE" dirty="0"/>
          </a:p>
        </p:txBody>
      </p:sp>
      <p:sp>
        <p:nvSpPr>
          <p:cNvPr id="8" name="Oval pratbubbla 7">
            <a:extLst>
              <a:ext uri="{FF2B5EF4-FFF2-40B4-BE49-F238E27FC236}">
                <a16:creationId xmlns:a16="http://schemas.microsoft.com/office/drawing/2014/main" id="{5D478E95-E690-AE4E-8D62-B66D138A3FFD}"/>
              </a:ext>
            </a:extLst>
          </p:cNvPr>
          <p:cNvSpPr/>
          <p:nvPr/>
        </p:nvSpPr>
        <p:spPr>
          <a:xfrm>
            <a:off x="2919370" y="1727907"/>
            <a:ext cx="777869" cy="736060"/>
          </a:xfrm>
          <a:prstGeom prst="wedgeEllipseCallout">
            <a:avLst>
              <a:gd name="adj1" fmla="val 24462"/>
              <a:gd name="adj2" fmla="val 670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b="1" dirty="0">
                <a:solidFill>
                  <a:schemeClr val="tx1">
                    <a:lumMod val="50000"/>
                    <a:lumOff val="50000"/>
                  </a:schemeClr>
                </a:solidFill>
              </a:rPr>
              <a:t>A?</a:t>
            </a:r>
          </a:p>
        </p:txBody>
      </p:sp>
    </p:spTree>
    <p:extLst>
      <p:ext uri="{BB962C8B-B14F-4D97-AF65-F5344CB8AC3E}">
        <p14:creationId xmlns:p14="http://schemas.microsoft.com/office/powerpoint/2010/main" val="343228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747FBE9F-4FF4-5844-A809-2271129E23DC}"/>
              </a:ext>
            </a:extLst>
          </p:cNvPr>
          <p:cNvSpPr>
            <a:spLocks noGrp="1"/>
          </p:cNvSpPr>
          <p:nvPr>
            <p:ph type="title"/>
          </p:nvPr>
        </p:nvSpPr>
        <p:spPr/>
        <p:txBody>
          <a:bodyPr/>
          <a:lstStyle/>
          <a:p>
            <a:r>
              <a:rPr lang="sv-SE" dirty="0"/>
              <a:t>Kommunikationstrappan</a:t>
            </a:r>
          </a:p>
        </p:txBody>
      </p:sp>
      <p:sp>
        <p:nvSpPr>
          <p:cNvPr id="9" name="Rubrik 12"/>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3200" i="1" dirty="0"/>
              <a:t> </a:t>
            </a:r>
            <a:endParaRPr lang="sv-SE" sz="3200" dirty="0"/>
          </a:p>
        </p:txBody>
      </p:sp>
      <p:grpSp>
        <p:nvGrpSpPr>
          <p:cNvPr id="6" name="Grupp 5">
            <a:extLst>
              <a:ext uri="{FF2B5EF4-FFF2-40B4-BE49-F238E27FC236}">
                <a16:creationId xmlns:a16="http://schemas.microsoft.com/office/drawing/2014/main" id="{57A295A1-4F8B-C941-A550-19520397746C}"/>
              </a:ext>
            </a:extLst>
          </p:cNvPr>
          <p:cNvGrpSpPr/>
          <p:nvPr/>
        </p:nvGrpSpPr>
        <p:grpSpPr>
          <a:xfrm>
            <a:off x="618067" y="2937444"/>
            <a:ext cx="8525933" cy="3216147"/>
            <a:chOff x="618067" y="2937444"/>
            <a:chExt cx="8525933" cy="3216147"/>
          </a:xfrm>
        </p:grpSpPr>
        <p:sp>
          <p:nvSpPr>
            <p:cNvPr id="21" name="Rektangel 20">
              <a:extLst>
                <a:ext uri="{FF2B5EF4-FFF2-40B4-BE49-F238E27FC236}">
                  <a16:creationId xmlns:a16="http://schemas.microsoft.com/office/drawing/2014/main" id="{D3F3C7D5-0D81-DF4D-BE99-6FE25BD28542}"/>
                </a:ext>
              </a:extLst>
            </p:cNvPr>
            <p:cNvSpPr/>
            <p:nvPr/>
          </p:nvSpPr>
          <p:spPr>
            <a:xfrm>
              <a:off x="618067" y="5413944"/>
              <a:ext cx="8525933" cy="739647"/>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5E1F02D1-34AA-2748-A216-87BAE55995FF}"/>
                </a:ext>
              </a:extLst>
            </p:cNvPr>
            <p:cNvSpPr/>
            <p:nvPr/>
          </p:nvSpPr>
          <p:spPr>
            <a:xfrm>
              <a:off x="2277128" y="4591693"/>
              <a:ext cx="6866872" cy="739647"/>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3" name="Rektangel 22">
              <a:extLst>
                <a:ext uri="{FF2B5EF4-FFF2-40B4-BE49-F238E27FC236}">
                  <a16:creationId xmlns:a16="http://schemas.microsoft.com/office/drawing/2014/main" id="{2F4F1D74-2D0E-2446-9732-964EE5EA0B30}"/>
                </a:ext>
              </a:extLst>
            </p:cNvPr>
            <p:cNvSpPr/>
            <p:nvPr/>
          </p:nvSpPr>
          <p:spPr>
            <a:xfrm>
              <a:off x="3890434" y="3775590"/>
              <a:ext cx="5253566" cy="739647"/>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033FB005-8FD6-B445-BDAA-26816CBB7D34}"/>
                </a:ext>
              </a:extLst>
            </p:cNvPr>
            <p:cNvSpPr/>
            <p:nvPr/>
          </p:nvSpPr>
          <p:spPr>
            <a:xfrm>
              <a:off x="5661856" y="2937444"/>
              <a:ext cx="3482144" cy="739647"/>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23201C02-B164-F340-B5C8-44795E7B4A36}"/>
                </a:ext>
              </a:extLst>
            </p:cNvPr>
            <p:cNvSpPr txBox="1"/>
            <p:nvPr/>
          </p:nvSpPr>
          <p:spPr>
            <a:xfrm>
              <a:off x="797546" y="5599101"/>
              <a:ext cx="2430684" cy="369332"/>
            </a:xfrm>
            <a:prstGeom prst="rect">
              <a:avLst/>
            </a:prstGeom>
            <a:noFill/>
          </p:spPr>
          <p:txBody>
            <a:bodyPr wrap="square" rtlCol="0">
              <a:spAutoFit/>
            </a:bodyPr>
            <a:lstStyle/>
            <a:p>
              <a:r>
                <a:rPr lang="sv-SE" dirty="0">
                  <a:solidFill>
                    <a:schemeClr val="bg1"/>
                  </a:solidFill>
                  <a:latin typeface="Trebuchet MS" panose="020B0703020202090204" pitchFamily="34" charset="0"/>
                </a:rPr>
                <a:t>Konversationsnivå</a:t>
              </a:r>
            </a:p>
          </p:txBody>
        </p:sp>
        <p:sp>
          <p:nvSpPr>
            <p:cNvPr id="12" name="textruta 11">
              <a:extLst>
                <a:ext uri="{FF2B5EF4-FFF2-40B4-BE49-F238E27FC236}">
                  <a16:creationId xmlns:a16="http://schemas.microsoft.com/office/drawing/2014/main" id="{C3DC3213-F9EB-5F47-92BD-FCB4AFB22D84}"/>
                </a:ext>
              </a:extLst>
            </p:cNvPr>
            <p:cNvSpPr txBox="1"/>
            <p:nvPr/>
          </p:nvSpPr>
          <p:spPr>
            <a:xfrm>
              <a:off x="2427226" y="4775030"/>
              <a:ext cx="1602009" cy="369332"/>
            </a:xfrm>
            <a:prstGeom prst="rect">
              <a:avLst/>
            </a:prstGeom>
            <a:noFill/>
          </p:spPr>
          <p:txBody>
            <a:bodyPr wrap="square" rtlCol="0">
              <a:spAutoFit/>
            </a:bodyPr>
            <a:lstStyle/>
            <a:p>
              <a:r>
                <a:rPr lang="sv-SE" dirty="0">
                  <a:solidFill>
                    <a:schemeClr val="bg1"/>
                  </a:solidFill>
                  <a:latin typeface="Trebuchet MS" panose="020B0703020202090204" pitchFamily="34" charset="0"/>
                </a:rPr>
                <a:t>Faktanivå</a:t>
              </a:r>
            </a:p>
          </p:txBody>
        </p:sp>
        <p:sp>
          <p:nvSpPr>
            <p:cNvPr id="13" name="textruta 12">
              <a:extLst>
                <a:ext uri="{FF2B5EF4-FFF2-40B4-BE49-F238E27FC236}">
                  <a16:creationId xmlns:a16="http://schemas.microsoft.com/office/drawing/2014/main" id="{F9C1F54D-D374-3A48-B43B-85823367FC1A}"/>
                </a:ext>
              </a:extLst>
            </p:cNvPr>
            <p:cNvSpPr txBox="1"/>
            <p:nvPr/>
          </p:nvSpPr>
          <p:spPr>
            <a:xfrm>
              <a:off x="4029235" y="3960747"/>
              <a:ext cx="1602009" cy="369332"/>
            </a:xfrm>
            <a:prstGeom prst="rect">
              <a:avLst/>
            </a:prstGeom>
            <a:noFill/>
          </p:spPr>
          <p:txBody>
            <a:bodyPr wrap="square" rtlCol="0">
              <a:spAutoFit/>
            </a:bodyPr>
            <a:lstStyle/>
            <a:p>
              <a:r>
                <a:rPr lang="sv-SE" dirty="0">
                  <a:solidFill>
                    <a:schemeClr val="bg1"/>
                  </a:solidFill>
                  <a:latin typeface="Trebuchet MS" panose="020B0703020202090204" pitchFamily="34" charset="0"/>
                </a:rPr>
                <a:t>Känslonivå</a:t>
              </a:r>
            </a:p>
          </p:txBody>
        </p:sp>
        <p:sp>
          <p:nvSpPr>
            <p:cNvPr id="14" name="textruta 13">
              <a:extLst>
                <a:ext uri="{FF2B5EF4-FFF2-40B4-BE49-F238E27FC236}">
                  <a16:creationId xmlns:a16="http://schemas.microsoft.com/office/drawing/2014/main" id="{99C4703A-E24B-8344-80C6-3ADF09DE1FFD}"/>
                </a:ext>
              </a:extLst>
            </p:cNvPr>
            <p:cNvSpPr txBox="1"/>
            <p:nvPr/>
          </p:nvSpPr>
          <p:spPr>
            <a:xfrm>
              <a:off x="5736833" y="3118709"/>
              <a:ext cx="1602009" cy="369332"/>
            </a:xfrm>
            <a:prstGeom prst="rect">
              <a:avLst/>
            </a:prstGeom>
            <a:noFill/>
          </p:spPr>
          <p:txBody>
            <a:bodyPr wrap="square" rtlCol="0">
              <a:spAutoFit/>
            </a:bodyPr>
            <a:lstStyle/>
            <a:p>
              <a:r>
                <a:rPr lang="sv-SE" dirty="0">
                  <a:solidFill>
                    <a:schemeClr val="bg1"/>
                  </a:solidFill>
                  <a:latin typeface="Trebuchet MS" panose="020B0703020202090204" pitchFamily="34" charset="0"/>
                </a:rPr>
                <a:t>Handlingsnivå</a:t>
              </a:r>
            </a:p>
          </p:txBody>
        </p:sp>
      </p:grpSp>
      <p:sp>
        <p:nvSpPr>
          <p:cNvPr id="15" name="Oval pratbubbla 14">
            <a:extLst>
              <a:ext uri="{FF2B5EF4-FFF2-40B4-BE49-F238E27FC236}">
                <a16:creationId xmlns:a16="http://schemas.microsoft.com/office/drawing/2014/main" id="{FFB79849-83CE-C44B-8E63-0A7497A022D8}"/>
              </a:ext>
            </a:extLst>
          </p:cNvPr>
          <p:cNvSpPr/>
          <p:nvPr/>
        </p:nvSpPr>
        <p:spPr>
          <a:xfrm>
            <a:off x="395996" y="3426558"/>
            <a:ext cx="1572271" cy="1542927"/>
          </a:xfrm>
          <a:prstGeom prst="wedgeEllipseCallout">
            <a:avLst>
              <a:gd name="adj1" fmla="val 19038"/>
              <a:gd name="adj2" fmla="val 70771"/>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chemeClr val="tx1"/>
                </a:solidFill>
                <a:latin typeface="Trebuchet MS" panose="020B0703020202090204" pitchFamily="34" charset="0"/>
              </a:rPr>
              <a:t>Det känner jag till</a:t>
            </a:r>
          </a:p>
        </p:txBody>
      </p:sp>
      <p:sp>
        <p:nvSpPr>
          <p:cNvPr id="16" name="Oval pratbubbla 15">
            <a:extLst>
              <a:ext uri="{FF2B5EF4-FFF2-40B4-BE49-F238E27FC236}">
                <a16:creationId xmlns:a16="http://schemas.microsoft.com/office/drawing/2014/main" id="{7628E463-B46C-804F-8C18-52AC3ACCCFF9}"/>
              </a:ext>
            </a:extLst>
          </p:cNvPr>
          <p:cNvSpPr/>
          <p:nvPr/>
        </p:nvSpPr>
        <p:spPr>
          <a:xfrm>
            <a:off x="1953650" y="2503035"/>
            <a:ext cx="1572271" cy="1542927"/>
          </a:xfrm>
          <a:prstGeom prst="wedgeEllipseCallout">
            <a:avLst>
              <a:gd name="adj1" fmla="val 23069"/>
              <a:gd name="adj2" fmla="val 76638"/>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chemeClr val="tx1"/>
                </a:solidFill>
                <a:latin typeface="Trebuchet MS" panose="020B0703020202090204" pitchFamily="34" charset="0"/>
              </a:rPr>
              <a:t>Jag intresserad av</a:t>
            </a:r>
          </a:p>
        </p:txBody>
      </p:sp>
      <p:sp>
        <p:nvSpPr>
          <p:cNvPr id="17" name="Oval pratbubbla 16">
            <a:extLst>
              <a:ext uri="{FF2B5EF4-FFF2-40B4-BE49-F238E27FC236}">
                <a16:creationId xmlns:a16="http://schemas.microsoft.com/office/drawing/2014/main" id="{AF6A48A7-3FFD-724E-AD40-05376B65D7BD}"/>
              </a:ext>
            </a:extLst>
          </p:cNvPr>
          <p:cNvSpPr/>
          <p:nvPr/>
        </p:nvSpPr>
        <p:spPr>
          <a:xfrm>
            <a:off x="3590336" y="1778469"/>
            <a:ext cx="1572271" cy="1542927"/>
          </a:xfrm>
          <a:prstGeom prst="wedgeEllipseCallout">
            <a:avLst>
              <a:gd name="adj1" fmla="val 26524"/>
              <a:gd name="adj2" fmla="val 70185"/>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chemeClr val="tx1"/>
                </a:solidFill>
                <a:latin typeface="Trebuchet MS" panose="020B0703020202090204" pitchFamily="34" charset="0"/>
              </a:rPr>
              <a:t>Jo, men jag håller inte med</a:t>
            </a:r>
          </a:p>
        </p:txBody>
      </p:sp>
      <p:sp>
        <p:nvSpPr>
          <p:cNvPr id="18" name="Oval pratbubbla 17">
            <a:extLst>
              <a:ext uri="{FF2B5EF4-FFF2-40B4-BE49-F238E27FC236}">
                <a16:creationId xmlns:a16="http://schemas.microsoft.com/office/drawing/2014/main" id="{7B7E2103-65F7-F248-A488-979D69D4BF1B}"/>
              </a:ext>
            </a:extLst>
          </p:cNvPr>
          <p:cNvSpPr/>
          <p:nvPr/>
        </p:nvSpPr>
        <p:spPr>
          <a:xfrm>
            <a:off x="5251048" y="998538"/>
            <a:ext cx="1572271" cy="1542927"/>
          </a:xfrm>
          <a:prstGeom prst="wedgeEllipseCallout">
            <a:avLst>
              <a:gd name="adj1" fmla="val 19404"/>
              <a:gd name="adj2" fmla="val 67734"/>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chemeClr val="tx1"/>
                </a:solidFill>
                <a:latin typeface="Trebuchet MS" panose="020B0703020202090204" pitchFamily="34" charset="0"/>
              </a:rPr>
              <a:t>Jag förstår och vill göra något åt saken</a:t>
            </a:r>
          </a:p>
        </p:txBody>
      </p:sp>
    </p:spTree>
    <p:extLst>
      <p:ext uri="{BB962C8B-B14F-4D97-AF65-F5344CB8AC3E}">
        <p14:creationId xmlns:p14="http://schemas.microsoft.com/office/powerpoint/2010/main" val="176077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1111761"/>
          </a:xfrm>
        </p:spPr>
        <p:txBody>
          <a:bodyPr>
            <a:normAutofit/>
          </a:bodyPr>
          <a:lstStyle/>
          <a:p>
            <a:r>
              <a:rPr lang="sv-SE" dirty="0"/>
              <a:t>Om vi fastnar…</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288758" y="5337110"/>
            <a:ext cx="8542421" cy="789052"/>
          </a:xfrm>
        </p:spPr>
        <p:txBody>
          <a:bodyPr>
            <a:normAutofit/>
          </a:bodyPr>
          <a:lstStyle/>
          <a:p>
            <a:r>
              <a:rPr lang="sv-SE" sz="2000" dirty="0">
                <a:solidFill>
                  <a:schemeClr val="tx1">
                    <a:lumMod val="50000"/>
                    <a:lumOff val="50000"/>
                  </a:schemeClr>
                </a:solidFill>
              </a:rPr>
              <a:t>Fem Varför – en enkel metod för att komma fram till grundproblemet. </a:t>
            </a:r>
          </a:p>
          <a:p>
            <a:endParaRPr lang="sv-SE" sz="2800" dirty="0">
              <a:solidFill>
                <a:schemeClr val="bg1">
                  <a:lumMod val="50000"/>
                </a:schemeClr>
              </a:solidFill>
            </a:endParaRPr>
          </a:p>
        </p:txBody>
      </p:sp>
      <p:grpSp>
        <p:nvGrpSpPr>
          <p:cNvPr id="3" name="Grupp 2">
            <a:extLst>
              <a:ext uri="{FF2B5EF4-FFF2-40B4-BE49-F238E27FC236}">
                <a16:creationId xmlns:a16="http://schemas.microsoft.com/office/drawing/2014/main" id="{2FB43A00-AB1C-6C4A-B10F-7EE2FDE39A88}"/>
              </a:ext>
            </a:extLst>
          </p:cNvPr>
          <p:cNvGrpSpPr/>
          <p:nvPr/>
        </p:nvGrpSpPr>
        <p:grpSpPr>
          <a:xfrm>
            <a:off x="2241260" y="1727907"/>
            <a:ext cx="4661480" cy="3245598"/>
            <a:chOff x="2241260" y="1727907"/>
            <a:chExt cx="4661480" cy="3245598"/>
          </a:xfrm>
        </p:grpSpPr>
        <p:pic>
          <p:nvPicPr>
            <p:cNvPr id="6" name="Bildobjekt 5">
              <a:extLst>
                <a:ext uri="{FF2B5EF4-FFF2-40B4-BE49-F238E27FC236}">
                  <a16:creationId xmlns:a16="http://schemas.microsoft.com/office/drawing/2014/main" id="{38F5A322-75D3-6841-B1DB-46244FDF1347}"/>
                </a:ext>
              </a:extLst>
            </p:cNvPr>
            <p:cNvPicPr>
              <a:picLocks noChangeAspect="1"/>
            </p:cNvPicPr>
            <p:nvPr/>
          </p:nvPicPr>
          <p:blipFill>
            <a:blip r:embed="rId3"/>
            <a:stretch>
              <a:fillRect/>
            </a:stretch>
          </p:blipFill>
          <p:spPr>
            <a:xfrm>
              <a:off x="2849950" y="2645769"/>
              <a:ext cx="3444100" cy="2327736"/>
            </a:xfrm>
            <a:prstGeom prst="rect">
              <a:avLst/>
            </a:prstGeom>
          </p:spPr>
        </p:pic>
        <p:sp>
          <p:nvSpPr>
            <p:cNvPr id="4" name="Oval pratbubbla 3">
              <a:extLst>
                <a:ext uri="{FF2B5EF4-FFF2-40B4-BE49-F238E27FC236}">
                  <a16:creationId xmlns:a16="http://schemas.microsoft.com/office/drawing/2014/main" id="{47035BAA-E7F1-DF45-B1C1-0104C68C02F7}"/>
                </a:ext>
              </a:extLst>
            </p:cNvPr>
            <p:cNvSpPr/>
            <p:nvPr/>
          </p:nvSpPr>
          <p:spPr>
            <a:xfrm>
              <a:off x="5354484" y="1727907"/>
              <a:ext cx="777869" cy="736060"/>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b="1" dirty="0">
                  <a:solidFill>
                    <a:schemeClr val="tx1">
                      <a:lumMod val="50000"/>
                      <a:lumOff val="50000"/>
                    </a:schemeClr>
                  </a:solidFill>
                </a:rPr>
                <a:t>Varför?</a:t>
              </a:r>
            </a:p>
          </p:txBody>
        </p:sp>
        <p:sp>
          <p:nvSpPr>
            <p:cNvPr id="7" name="Oval pratbubbla 6">
              <a:extLst>
                <a:ext uri="{FF2B5EF4-FFF2-40B4-BE49-F238E27FC236}">
                  <a16:creationId xmlns:a16="http://schemas.microsoft.com/office/drawing/2014/main" id="{C3DC5E89-8DCF-BD44-8475-67FBBEF32E89}"/>
                </a:ext>
              </a:extLst>
            </p:cNvPr>
            <p:cNvSpPr/>
            <p:nvPr/>
          </p:nvSpPr>
          <p:spPr>
            <a:xfrm>
              <a:off x="4148356" y="1881290"/>
              <a:ext cx="847288" cy="801748"/>
            </a:xfrm>
            <a:prstGeom prst="wedgeEllipseCallout">
              <a:avLst>
                <a:gd name="adj1" fmla="val -41"/>
                <a:gd name="adj2" fmla="val 719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b="1" dirty="0">
                  <a:solidFill>
                    <a:schemeClr val="tx1">
                      <a:lumMod val="50000"/>
                      <a:lumOff val="50000"/>
                    </a:schemeClr>
                  </a:solidFill>
                </a:rPr>
                <a:t>Varför?</a:t>
              </a:r>
            </a:p>
          </p:txBody>
        </p:sp>
        <p:sp>
          <p:nvSpPr>
            <p:cNvPr id="8" name="Oval pratbubbla 7">
              <a:extLst>
                <a:ext uri="{FF2B5EF4-FFF2-40B4-BE49-F238E27FC236}">
                  <a16:creationId xmlns:a16="http://schemas.microsoft.com/office/drawing/2014/main" id="{5D478E95-E690-AE4E-8D62-B66D138A3FFD}"/>
                </a:ext>
              </a:extLst>
            </p:cNvPr>
            <p:cNvSpPr/>
            <p:nvPr/>
          </p:nvSpPr>
          <p:spPr>
            <a:xfrm>
              <a:off x="2919370" y="1727907"/>
              <a:ext cx="777869" cy="736060"/>
            </a:xfrm>
            <a:prstGeom prst="wedgeEllipseCallout">
              <a:avLst>
                <a:gd name="adj1" fmla="val 24462"/>
                <a:gd name="adj2" fmla="val 670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b="1" dirty="0">
                  <a:solidFill>
                    <a:schemeClr val="tx1">
                      <a:lumMod val="50000"/>
                      <a:lumOff val="50000"/>
                    </a:schemeClr>
                  </a:solidFill>
                </a:rPr>
                <a:t>Varför?</a:t>
              </a:r>
            </a:p>
          </p:txBody>
        </p:sp>
        <p:sp>
          <p:nvSpPr>
            <p:cNvPr id="9" name="Oval pratbubbla 8">
              <a:extLst>
                <a:ext uri="{FF2B5EF4-FFF2-40B4-BE49-F238E27FC236}">
                  <a16:creationId xmlns:a16="http://schemas.microsoft.com/office/drawing/2014/main" id="{9263D7E0-ED9E-5A4E-B8B4-45027CF548B5}"/>
                </a:ext>
              </a:extLst>
            </p:cNvPr>
            <p:cNvSpPr/>
            <p:nvPr/>
          </p:nvSpPr>
          <p:spPr>
            <a:xfrm>
              <a:off x="2241260" y="2409920"/>
              <a:ext cx="777869" cy="736060"/>
            </a:xfrm>
            <a:prstGeom prst="wedgeEllipseCallout">
              <a:avLst>
                <a:gd name="adj1" fmla="val 69757"/>
                <a:gd name="adj2" fmla="val 214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b="1" dirty="0">
                  <a:solidFill>
                    <a:schemeClr val="tx1">
                      <a:lumMod val="50000"/>
                      <a:lumOff val="50000"/>
                    </a:schemeClr>
                  </a:solidFill>
                </a:rPr>
                <a:t>Varför?</a:t>
              </a:r>
            </a:p>
          </p:txBody>
        </p:sp>
        <p:sp>
          <p:nvSpPr>
            <p:cNvPr id="10" name="Oval pratbubbla 9">
              <a:extLst>
                <a:ext uri="{FF2B5EF4-FFF2-40B4-BE49-F238E27FC236}">
                  <a16:creationId xmlns:a16="http://schemas.microsoft.com/office/drawing/2014/main" id="{9AE3E0B4-56FD-A447-B2FC-D656886B32CE}"/>
                </a:ext>
              </a:extLst>
            </p:cNvPr>
            <p:cNvSpPr/>
            <p:nvPr/>
          </p:nvSpPr>
          <p:spPr>
            <a:xfrm>
              <a:off x="6124871" y="2448492"/>
              <a:ext cx="777869" cy="736060"/>
            </a:xfrm>
            <a:prstGeom prst="wedgeEllipseCallout">
              <a:avLst>
                <a:gd name="adj1" fmla="val -70442"/>
                <a:gd name="adj2" fmla="val 1805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b="1" dirty="0">
                  <a:solidFill>
                    <a:schemeClr val="tx1">
                      <a:lumMod val="50000"/>
                      <a:lumOff val="50000"/>
                    </a:schemeClr>
                  </a:solidFill>
                </a:rPr>
                <a:t>Varför?</a:t>
              </a:r>
            </a:p>
          </p:txBody>
        </p:sp>
      </p:grpSp>
    </p:spTree>
    <p:extLst>
      <p:ext uri="{BB962C8B-B14F-4D97-AF65-F5344CB8AC3E}">
        <p14:creationId xmlns:p14="http://schemas.microsoft.com/office/powerpoint/2010/main" val="281166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00186-F3B7-184F-9DC4-E9CD68E9CC50}"/>
              </a:ext>
            </a:extLst>
          </p:cNvPr>
          <p:cNvSpPr>
            <a:spLocks noGrp="1"/>
          </p:cNvSpPr>
          <p:nvPr>
            <p:ph type="title"/>
          </p:nvPr>
        </p:nvSpPr>
        <p:spPr/>
        <p:txBody>
          <a:bodyPr/>
          <a:lstStyle/>
          <a:p>
            <a:pPr algn="l"/>
            <a:r>
              <a:rPr lang="sv-SE" dirty="0"/>
              <a:t>Fem varför – ett exempel</a:t>
            </a:r>
          </a:p>
        </p:txBody>
      </p:sp>
      <p:sp>
        <p:nvSpPr>
          <p:cNvPr id="30" name="Platshållare för innehåll 29">
            <a:extLst>
              <a:ext uri="{FF2B5EF4-FFF2-40B4-BE49-F238E27FC236}">
                <a16:creationId xmlns:a16="http://schemas.microsoft.com/office/drawing/2014/main" id="{0371BE40-76D8-9746-B57C-411317BB0602}"/>
              </a:ext>
            </a:extLst>
          </p:cNvPr>
          <p:cNvSpPr>
            <a:spLocks noGrp="1"/>
          </p:cNvSpPr>
          <p:nvPr>
            <p:ph idx="1"/>
          </p:nvPr>
        </p:nvSpPr>
        <p:spPr/>
        <p:txBody>
          <a:bodyPr>
            <a:noAutofit/>
          </a:bodyPr>
          <a:lstStyle/>
          <a:p>
            <a:pPr marL="0" indent="0">
              <a:buNone/>
            </a:pPr>
            <a:endParaRPr lang="sv-SE" sz="1600" dirty="0"/>
          </a:p>
          <a:p>
            <a:endParaRPr lang="sv-SE" sz="1600" dirty="0"/>
          </a:p>
        </p:txBody>
      </p:sp>
      <p:graphicFrame>
        <p:nvGraphicFramePr>
          <p:cNvPr id="3" name="Tabell 2"/>
          <p:cNvGraphicFramePr>
            <a:graphicFrameLocks noGrp="1"/>
          </p:cNvGraphicFramePr>
          <p:nvPr>
            <p:extLst>
              <p:ext uri="{D42A27DB-BD31-4B8C-83A1-F6EECF244321}">
                <p14:modId xmlns:p14="http://schemas.microsoft.com/office/powerpoint/2010/main" val="2661711615"/>
              </p:ext>
            </p:extLst>
          </p:nvPr>
        </p:nvGraphicFramePr>
        <p:xfrm>
          <a:off x="457200" y="1967947"/>
          <a:ext cx="8229602" cy="4030181"/>
        </p:xfrm>
        <a:graphic>
          <a:graphicData uri="http://schemas.openxmlformats.org/drawingml/2006/table">
            <a:tbl>
              <a:tblPr firstRow="1" firstCol="1" bandRow="1">
                <a:tableStyleId>{5FD0F851-EC5A-4D38-B0AD-8093EC10F338}</a:tableStyleId>
              </a:tblPr>
              <a:tblGrid>
                <a:gridCol w="1097829">
                  <a:extLst>
                    <a:ext uri="{9D8B030D-6E8A-4147-A177-3AD203B41FA5}">
                      <a16:colId xmlns:a16="http://schemas.microsoft.com/office/drawing/2014/main" val="1224504248"/>
                    </a:ext>
                  </a:extLst>
                </a:gridCol>
                <a:gridCol w="1097829">
                  <a:extLst>
                    <a:ext uri="{9D8B030D-6E8A-4147-A177-3AD203B41FA5}">
                      <a16:colId xmlns:a16="http://schemas.microsoft.com/office/drawing/2014/main" val="3200710119"/>
                    </a:ext>
                  </a:extLst>
                </a:gridCol>
                <a:gridCol w="1119042">
                  <a:extLst>
                    <a:ext uri="{9D8B030D-6E8A-4147-A177-3AD203B41FA5}">
                      <a16:colId xmlns:a16="http://schemas.microsoft.com/office/drawing/2014/main" val="2020457767"/>
                    </a:ext>
                  </a:extLst>
                </a:gridCol>
                <a:gridCol w="1143000">
                  <a:extLst>
                    <a:ext uri="{9D8B030D-6E8A-4147-A177-3AD203B41FA5}">
                      <a16:colId xmlns:a16="http://schemas.microsoft.com/office/drawing/2014/main" val="3310764058"/>
                    </a:ext>
                  </a:extLst>
                </a:gridCol>
                <a:gridCol w="1031445">
                  <a:extLst>
                    <a:ext uri="{9D8B030D-6E8A-4147-A177-3AD203B41FA5}">
                      <a16:colId xmlns:a16="http://schemas.microsoft.com/office/drawing/2014/main" val="3133764141"/>
                    </a:ext>
                  </a:extLst>
                </a:gridCol>
                <a:gridCol w="1097829">
                  <a:extLst>
                    <a:ext uri="{9D8B030D-6E8A-4147-A177-3AD203B41FA5}">
                      <a16:colId xmlns:a16="http://schemas.microsoft.com/office/drawing/2014/main" val="3010196664"/>
                    </a:ext>
                  </a:extLst>
                </a:gridCol>
                <a:gridCol w="1642628">
                  <a:extLst>
                    <a:ext uri="{9D8B030D-6E8A-4147-A177-3AD203B41FA5}">
                      <a16:colId xmlns:a16="http://schemas.microsoft.com/office/drawing/2014/main" val="3584701204"/>
                    </a:ext>
                  </a:extLst>
                </a:gridCol>
              </a:tblGrid>
              <a:tr h="418993">
                <a:tc>
                  <a:txBody>
                    <a:bodyPr/>
                    <a:lstStyle/>
                    <a:p>
                      <a:pPr>
                        <a:lnSpc>
                          <a:spcPct val="107000"/>
                        </a:lnSpc>
                        <a:spcAft>
                          <a:spcPts val="0"/>
                        </a:spcAft>
                      </a:pPr>
                      <a:r>
                        <a:rPr lang="sv-SE" sz="1100" dirty="0">
                          <a:effectLst/>
                        </a:rPr>
                        <a:t>Problemet? </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1</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2</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3</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4</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5</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Lösning</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7502843"/>
                  </a:ext>
                </a:extLst>
              </a:tr>
              <a:tr h="1327049">
                <a:tc>
                  <a:txBody>
                    <a:bodyPr/>
                    <a:lstStyle/>
                    <a:p>
                      <a:pPr>
                        <a:lnSpc>
                          <a:spcPct val="107000"/>
                        </a:lnSpc>
                        <a:spcAft>
                          <a:spcPts val="0"/>
                        </a:spcAft>
                      </a:pPr>
                      <a:r>
                        <a:rPr lang="sv-SE" sz="1000" dirty="0">
                          <a:effectLst/>
                        </a:rPr>
                        <a:t>Vi har en ojämn arbetsbelastning</a:t>
                      </a: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000" dirty="0">
                          <a:effectLst/>
                        </a:rPr>
                        <a:t>Varför har vi en ojämn arbetsbelastning?</a:t>
                      </a: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ndParaRPr>
                    </a:p>
                  </a:txBody>
                  <a:tcPr marL="68580" marR="68580" marT="0" marB="0"/>
                </a:tc>
                <a:tc>
                  <a:txBody>
                    <a:bodyPr/>
                    <a:lstStyle/>
                    <a:p>
                      <a:pPr>
                        <a:lnSpc>
                          <a:spcPct val="107000"/>
                        </a:lnSpc>
                        <a:spcAft>
                          <a:spcPts val="0"/>
                        </a:spcAft>
                      </a:pPr>
                      <a:r>
                        <a:rPr lang="sv-SE" sz="1000" dirty="0">
                          <a:effectLst/>
                        </a:rPr>
                        <a:t>Varför</a:t>
                      </a:r>
                      <a:r>
                        <a:rPr lang="sv-SE" sz="1000" baseline="0" dirty="0">
                          <a:effectLst/>
                        </a:rPr>
                        <a:t> är det så mycket att göra på morgonen och kvällen?</a:t>
                      </a:r>
                      <a:endParaRPr lang="sv-SE" sz="1000" dirty="0">
                        <a:effectLst/>
                      </a:endParaRPr>
                    </a:p>
                    <a:p>
                      <a:pPr>
                        <a:lnSpc>
                          <a:spcPct val="107000"/>
                        </a:lnSpc>
                        <a:spcAft>
                          <a:spcPts val="0"/>
                        </a:spcAft>
                      </a:pPr>
                      <a:r>
                        <a:rPr lang="sv-SE" sz="1000" dirty="0">
                          <a:effectLst/>
                        </a:rPr>
                        <a:t> </a:t>
                      </a: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000" dirty="0">
                          <a:effectLst/>
                        </a:rPr>
                        <a:t>Varför måste allt</a:t>
                      </a:r>
                      <a:r>
                        <a:rPr lang="sv-SE" sz="1000" baseline="0" dirty="0">
                          <a:effectLst/>
                        </a:rPr>
                        <a:t> vi gör på morgon och kväll göras just då?</a:t>
                      </a:r>
                      <a:endParaRPr lang="sv-SE" sz="1000" dirty="0">
                        <a:effectLst/>
                      </a:endParaRP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ndParaRPr>
                    </a:p>
                  </a:txBody>
                  <a:tcPr marL="68580" marR="68580" marT="0" marB="0"/>
                </a:tc>
                <a:tc>
                  <a:txBody>
                    <a:bodyPr/>
                    <a:lstStyle/>
                    <a:p>
                      <a:pPr>
                        <a:lnSpc>
                          <a:spcPct val="107000"/>
                        </a:lnSpc>
                        <a:spcAft>
                          <a:spcPts val="0"/>
                        </a:spcAft>
                      </a:pPr>
                      <a:r>
                        <a:rPr lang="sv-SE" sz="1000" dirty="0">
                          <a:effectLst/>
                        </a:rPr>
                        <a:t>Varför jobba vi så?</a:t>
                      </a:r>
                      <a:r>
                        <a:rPr lang="sv-SE" sz="1000" baseline="0" dirty="0">
                          <a:effectLst/>
                        </a:rPr>
                        <a:t> </a:t>
                      </a:r>
                      <a:endParaRPr lang="sv-SE" sz="1000" dirty="0">
                        <a:effectLst/>
                      </a:endParaRP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ndParaRPr>
                    </a:p>
                  </a:txBody>
                  <a:tcPr marL="68580" marR="68580" marT="0" marB="0"/>
                </a:tc>
                <a:tc>
                  <a:txBody>
                    <a:bodyPr/>
                    <a:lstStyle/>
                    <a:p>
                      <a:pPr>
                        <a:lnSpc>
                          <a:spcPct val="107000"/>
                        </a:lnSpc>
                        <a:spcAft>
                          <a:spcPts val="0"/>
                        </a:spcAft>
                      </a:pPr>
                      <a:r>
                        <a:rPr lang="sv-SE" sz="1000" dirty="0">
                          <a:effectLst/>
                        </a:rPr>
                        <a:t>Varför fortsätter vi</a:t>
                      </a:r>
                      <a:r>
                        <a:rPr lang="sv-SE" sz="1000" baseline="0" dirty="0">
                          <a:effectLst/>
                        </a:rPr>
                        <a:t> inte att jobba korta deltidspass?</a:t>
                      </a:r>
                      <a:endParaRPr lang="sv-SE" sz="1000" dirty="0">
                        <a:effectLst/>
                      </a:endParaRPr>
                    </a:p>
                    <a:p>
                      <a:pPr>
                        <a:lnSpc>
                          <a:spcPct val="107000"/>
                        </a:lnSpc>
                        <a:spcAft>
                          <a:spcPts val="0"/>
                        </a:spcAft>
                      </a:pPr>
                      <a:r>
                        <a:rPr lang="sv-SE" sz="1000" dirty="0">
                          <a:effectLst/>
                        </a:rPr>
                        <a:t> </a:t>
                      </a:r>
                    </a:p>
                    <a:p>
                      <a:pPr>
                        <a:lnSpc>
                          <a:spcPct val="107000"/>
                        </a:lnSpc>
                        <a:spcAft>
                          <a:spcPts val="0"/>
                        </a:spcAft>
                      </a:pPr>
                      <a:r>
                        <a:rPr lang="sv-SE" sz="1000" dirty="0">
                          <a:effectLst/>
                        </a:rPr>
                        <a:t> </a:t>
                      </a:r>
                    </a:p>
                    <a:p>
                      <a:pPr marL="457200" lvl="0" algn="l">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000" dirty="0">
                          <a:effectLst/>
                        </a:rPr>
                        <a:t>Vi behöver se över vilka arbetsuppgifter som kan flyttas från arbetstopparna till tider då det är lite lugnare och då det finns personal som kan utföra</a:t>
                      </a:r>
                      <a:r>
                        <a:rPr lang="sv-SE" sz="1000" baseline="0" dirty="0">
                          <a:effectLst/>
                        </a:rPr>
                        <a:t> jobbet.</a:t>
                      </a:r>
                      <a:endParaRPr lang="sv-SE" sz="1000" dirty="0">
                        <a:effectLst/>
                        <a:latin typeface="Trebuchet MS" panose="020B0703020202090204" pitchFamily="34" charset="0"/>
                      </a:endParaRPr>
                    </a:p>
                  </a:txBody>
                  <a:tcPr marL="68580" marR="68580" marT="0" marB="0"/>
                </a:tc>
                <a:extLst>
                  <a:ext uri="{0D108BD9-81ED-4DB2-BD59-A6C34878D82A}">
                    <a16:rowId xmlns:a16="http://schemas.microsoft.com/office/drawing/2014/main" val="1597561901"/>
                  </a:ext>
                </a:extLst>
              </a:tr>
              <a:tr h="2284139">
                <a:tc>
                  <a:txBody>
                    <a:bodyPr/>
                    <a:lstStyle/>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Vi har så många arbetsuppgifter</a:t>
                      </a:r>
                      <a:r>
                        <a:rPr lang="sv-SE" sz="1000" baseline="0" dirty="0">
                          <a:effectLst/>
                        </a:rPr>
                        <a:t> som ska utföras på morgonen och kvällen</a:t>
                      </a:r>
                      <a:endParaRPr lang="sv-SE" sz="1000" dirty="0">
                        <a:effectLst/>
                      </a:endParaRP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Det är då våra brukare går upp och går och lägger sig</a:t>
                      </a: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Allt kanske</a:t>
                      </a:r>
                      <a:r>
                        <a:rPr lang="sv-SE" sz="1000" baseline="0" dirty="0">
                          <a:effectLst/>
                        </a:rPr>
                        <a:t> inte måste göras just då men det är så vi brukar jobba här</a:t>
                      </a:r>
                      <a:endParaRPr lang="sv-SE" sz="1000" dirty="0">
                        <a:effectLst/>
                      </a:endParaRP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Det fungerade bra</a:t>
                      </a:r>
                      <a:r>
                        <a:rPr lang="sv-SE" sz="1000" baseline="0" dirty="0">
                          <a:effectLst/>
                        </a:rPr>
                        <a:t> så länge vi var många som arbetade korta deltidspass</a:t>
                      </a:r>
                      <a:endParaRPr lang="sv-SE" sz="1000" dirty="0">
                        <a:effectLst/>
                      </a:endParaRP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000" dirty="0">
                          <a:effectLst/>
                        </a:rPr>
                        <a:t>I en deltids-organisation</a:t>
                      </a:r>
                      <a:r>
                        <a:rPr lang="sv-SE" sz="1000" baseline="0" dirty="0">
                          <a:effectLst/>
                        </a:rPr>
                        <a:t> behövs många individer – så många finns inte att rekrytera framöver. Därför behöver vi införa en heltids-organisation. Det handlar också om kvalitet och jämställdhet. </a:t>
                      </a:r>
                      <a:endParaRPr lang="sv-SE" sz="1000" dirty="0">
                        <a:effectLst/>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På heltid.nu finns ett verktyg som heter Organisera och bemanna 2.0.</a:t>
                      </a:r>
                    </a:p>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Vi provar</a:t>
                      </a:r>
                      <a:r>
                        <a:rPr lang="sv-SE" sz="1000" baseline="0" dirty="0">
                          <a:effectLst/>
                        </a:rPr>
                        <a:t> det och ser om vi kan åstadkomma en förändring.</a:t>
                      </a:r>
                      <a:endParaRPr lang="sv-SE" sz="1000" dirty="0">
                        <a:effectLst/>
                      </a:endParaRPr>
                    </a:p>
                    <a:p>
                      <a:pPr marL="0" marR="0" indent="0" algn="l" defTabSz="457200" rtl="0" eaLnBrk="1" fontAlgn="auto" latinLnBrk="0" hangingPunct="1">
                        <a:lnSpc>
                          <a:spcPct val="107000"/>
                        </a:lnSpc>
                        <a:spcBef>
                          <a:spcPts val="0"/>
                        </a:spcBef>
                        <a:spcAft>
                          <a:spcPts val="0"/>
                        </a:spcAft>
                        <a:buClrTx/>
                        <a:buSzTx/>
                        <a:buFontTx/>
                        <a:buNone/>
                        <a:tabLst/>
                        <a:defRPr/>
                      </a:pPr>
                      <a:endParaRPr lang="sv-SE" sz="1000" kern="1200" dirty="0">
                        <a:solidFill>
                          <a:schemeClr val="dk1"/>
                        </a:solidFill>
                        <a:effectLst/>
                        <a:latin typeface="Trebuchet MS" panose="020B0703020202090204" pitchFamily="34" charset="0"/>
                        <a:ea typeface="+mn-ea"/>
                        <a:cs typeface="+mn-cs"/>
                      </a:endParaRPr>
                    </a:p>
                  </a:txBody>
                  <a:tcPr marL="68580" marR="68580" marT="0" marB="0"/>
                </a:tc>
                <a:extLst>
                  <a:ext uri="{0D108BD9-81ED-4DB2-BD59-A6C34878D82A}">
                    <a16:rowId xmlns:a16="http://schemas.microsoft.com/office/drawing/2014/main" val="1129911325"/>
                  </a:ext>
                </a:extLst>
              </a:tr>
            </a:tbl>
          </a:graphicData>
        </a:graphic>
      </p:graphicFrame>
    </p:spTree>
    <p:extLst>
      <p:ext uri="{BB962C8B-B14F-4D97-AF65-F5344CB8AC3E}">
        <p14:creationId xmlns:p14="http://schemas.microsoft.com/office/powerpoint/2010/main" val="338209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00186-F3B7-184F-9DC4-E9CD68E9CC50}"/>
              </a:ext>
            </a:extLst>
          </p:cNvPr>
          <p:cNvSpPr>
            <a:spLocks noGrp="1"/>
          </p:cNvSpPr>
          <p:nvPr>
            <p:ph type="title"/>
          </p:nvPr>
        </p:nvSpPr>
        <p:spPr/>
        <p:txBody>
          <a:bodyPr/>
          <a:lstStyle/>
          <a:p>
            <a:pPr algn="l"/>
            <a:r>
              <a:rPr lang="sv-SE" dirty="0"/>
              <a:t>Fem varför (fyll i)</a:t>
            </a:r>
          </a:p>
        </p:txBody>
      </p:sp>
      <p:sp>
        <p:nvSpPr>
          <p:cNvPr id="30" name="Platshållare för innehåll 29">
            <a:extLst>
              <a:ext uri="{FF2B5EF4-FFF2-40B4-BE49-F238E27FC236}">
                <a16:creationId xmlns:a16="http://schemas.microsoft.com/office/drawing/2014/main" id="{0371BE40-76D8-9746-B57C-411317BB0602}"/>
              </a:ext>
            </a:extLst>
          </p:cNvPr>
          <p:cNvSpPr>
            <a:spLocks noGrp="1"/>
          </p:cNvSpPr>
          <p:nvPr>
            <p:ph idx="1"/>
          </p:nvPr>
        </p:nvSpPr>
        <p:spPr/>
        <p:txBody>
          <a:bodyPr>
            <a:noAutofit/>
          </a:bodyPr>
          <a:lstStyle/>
          <a:p>
            <a:pPr marL="0" indent="0">
              <a:buNone/>
            </a:pPr>
            <a:endParaRPr lang="sv-SE" sz="1600" dirty="0"/>
          </a:p>
          <a:p>
            <a:endParaRPr lang="sv-SE" sz="1600" dirty="0"/>
          </a:p>
        </p:txBody>
      </p:sp>
      <p:graphicFrame>
        <p:nvGraphicFramePr>
          <p:cNvPr id="3" name="Tabell 2"/>
          <p:cNvGraphicFramePr>
            <a:graphicFrameLocks noGrp="1"/>
          </p:cNvGraphicFramePr>
          <p:nvPr>
            <p:extLst>
              <p:ext uri="{D42A27DB-BD31-4B8C-83A1-F6EECF244321}">
                <p14:modId xmlns:p14="http://schemas.microsoft.com/office/powerpoint/2010/main" val="4244977641"/>
              </p:ext>
            </p:extLst>
          </p:nvPr>
        </p:nvGraphicFramePr>
        <p:xfrm>
          <a:off x="457200" y="1967947"/>
          <a:ext cx="8229602" cy="3933533"/>
        </p:xfrm>
        <a:graphic>
          <a:graphicData uri="http://schemas.openxmlformats.org/drawingml/2006/table">
            <a:tbl>
              <a:tblPr firstRow="1" firstCol="1" bandRow="1">
                <a:tableStyleId>{5FD0F851-EC5A-4D38-B0AD-8093EC10F338}</a:tableStyleId>
              </a:tblPr>
              <a:tblGrid>
                <a:gridCol w="1097829">
                  <a:extLst>
                    <a:ext uri="{9D8B030D-6E8A-4147-A177-3AD203B41FA5}">
                      <a16:colId xmlns:a16="http://schemas.microsoft.com/office/drawing/2014/main" val="1224504248"/>
                    </a:ext>
                  </a:extLst>
                </a:gridCol>
                <a:gridCol w="1097829">
                  <a:extLst>
                    <a:ext uri="{9D8B030D-6E8A-4147-A177-3AD203B41FA5}">
                      <a16:colId xmlns:a16="http://schemas.microsoft.com/office/drawing/2014/main" val="3200710119"/>
                    </a:ext>
                  </a:extLst>
                </a:gridCol>
                <a:gridCol w="1119042">
                  <a:extLst>
                    <a:ext uri="{9D8B030D-6E8A-4147-A177-3AD203B41FA5}">
                      <a16:colId xmlns:a16="http://schemas.microsoft.com/office/drawing/2014/main" val="2020457767"/>
                    </a:ext>
                  </a:extLst>
                </a:gridCol>
                <a:gridCol w="1143000">
                  <a:extLst>
                    <a:ext uri="{9D8B030D-6E8A-4147-A177-3AD203B41FA5}">
                      <a16:colId xmlns:a16="http://schemas.microsoft.com/office/drawing/2014/main" val="3310764058"/>
                    </a:ext>
                  </a:extLst>
                </a:gridCol>
                <a:gridCol w="1031445">
                  <a:extLst>
                    <a:ext uri="{9D8B030D-6E8A-4147-A177-3AD203B41FA5}">
                      <a16:colId xmlns:a16="http://schemas.microsoft.com/office/drawing/2014/main" val="3133764141"/>
                    </a:ext>
                  </a:extLst>
                </a:gridCol>
                <a:gridCol w="1097829">
                  <a:extLst>
                    <a:ext uri="{9D8B030D-6E8A-4147-A177-3AD203B41FA5}">
                      <a16:colId xmlns:a16="http://schemas.microsoft.com/office/drawing/2014/main" val="3010196664"/>
                    </a:ext>
                  </a:extLst>
                </a:gridCol>
                <a:gridCol w="1642628">
                  <a:extLst>
                    <a:ext uri="{9D8B030D-6E8A-4147-A177-3AD203B41FA5}">
                      <a16:colId xmlns:a16="http://schemas.microsoft.com/office/drawing/2014/main" val="3584701204"/>
                    </a:ext>
                  </a:extLst>
                </a:gridCol>
              </a:tblGrid>
              <a:tr h="418993">
                <a:tc>
                  <a:txBody>
                    <a:bodyPr/>
                    <a:lstStyle/>
                    <a:p>
                      <a:pPr>
                        <a:lnSpc>
                          <a:spcPct val="107000"/>
                        </a:lnSpc>
                        <a:spcAft>
                          <a:spcPts val="0"/>
                        </a:spcAft>
                      </a:pPr>
                      <a:r>
                        <a:rPr lang="sv-SE" sz="1100" dirty="0">
                          <a:effectLst/>
                        </a:rPr>
                        <a:t>Problemet? </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1</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2</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3</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4</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Varför 5</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1100" dirty="0">
                          <a:effectLst/>
                        </a:rPr>
                        <a:t>Lösning</a:t>
                      </a:r>
                      <a:endParaRPr lang="sv-SE" sz="11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7502843"/>
                  </a:ext>
                </a:extLst>
              </a:tr>
              <a:tr h="1327049">
                <a:tc>
                  <a:txBody>
                    <a:bodyPr/>
                    <a:lstStyle/>
                    <a:p>
                      <a:pPr>
                        <a:lnSpc>
                          <a:spcPct val="107000"/>
                        </a:lnSpc>
                        <a:spcAft>
                          <a:spcPts val="0"/>
                        </a:spcAft>
                      </a:pPr>
                      <a:r>
                        <a:rPr lang="sv-SE" sz="1000" dirty="0">
                          <a:effectLst/>
                        </a:rPr>
                        <a:t>X</a:t>
                      </a: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000" dirty="0">
                          <a:effectLst/>
                        </a:rPr>
                        <a:t>X</a:t>
                      </a: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ndParaRPr>
                    </a:p>
                  </a:txBody>
                  <a:tcPr marL="68580" marR="68580" marT="0" marB="0"/>
                </a:tc>
                <a:tc>
                  <a:txBody>
                    <a:bodyPr/>
                    <a:lstStyle/>
                    <a:p>
                      <a:pPr>
                        <a:lnSpc>
                          <a:spcPct val="107000"/>
                        </a:lnSpc>
                        <a:spcAft>
                          <a:spcPts val="0"/>
                        </a:spcAft>
                      </a:pPr>
                      <a:r>
                        <a:rPr lang="sv-SE" sz="1000" dirty="0">
                          <a:effectLst/>
                        </a:rPr>
                        <a:t>X</a:t>
                      </a:r>
                    </a:p>
                    <a:p>
                      <a:pPr>
                        <a:lnSpc>
                          <a:spcPct val="107000"/>
                        </a:lnSpc>
                        <a:spcAft>
                          <a:spcPts val="0"/>
                        </a:spcAft>
                      </a:pPr>
                      <a:r>
                        <a:rPr lang="sv-SE" sz="1000" dirty="0">
                          <a:effectLst/>
                        </a:rPr>
                        <a:t> </a:t>
                      </a: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000" dirty="0">
                          <a:effectLst/>
                        </a:rPr>
                        <a:t>X</a:t>
                      </a:r>
                    </a:p>
                    <a:p>
                      <a:pPr>
                        <a:lnSpc>
                          <a:spcPct val="107000"/>
                        </a:lnSpc>
                        <a:spcAft>
                          <a:spcPts val="0"/>
                        </a:spcAft>
                      </a:pPr>
                      <a:r>
                        <a:rPr lang="sv-SE" sz="1000" dirty="0">
                          <a:effectLst/>
                        </a:rPr>
                        <a:t> </a:t>
                      </a:r>
                    </a:p>
                    <a:p>
                      <a:pPr>
                        <a:lnSpc>
                          <a:spcPct val="107000"/>
                        </a:lnSpc>
                        <a:spcAft>
                          <a:spcPts val="0"/>
                        </a:spcAft>
                      </a:pPr>
                      <a:r>
                        <a:rPr lang="sv-SE" sz="1000" dirty="0">
                          <a:effectLst/>
                        </a:rPr>
                        <a:t> </a:t>
                      </a:r>
                      <a:endParaRPr lang="sv-SE" sz="1000" dirty="0">
                        <a:effectLst/>
                        <a:latin typeface="Trebuchet MS" panose="020B0703020202090204" pitchFamily="34" charset="0"/>
                      </a:endParaRPr>
                    </a:p>
                  </a:txBody>
                  <a:tcPr marL="68580" marR="68580" marT="0" marB="0"/>
                </a:tc>
                <a:tc>
                  <a:txBody>
                    <a:bodyPr/>
                    <a:lstStyle/>
                    <a:p>
                      <a:pPr>
                        <a:lnSpc>
                          <a:spcPct val="107000"/>
                        </a:lnSpc>
                        <a:spcAft>
                          <a:spcPts val="0"/>
                        </a:spcAft>
                      </a:pPr>
                      <a:r>
                        <a:rPr lang="sv-SE" sz="1000" dirty="0">
                          <a:effectLst/>
                        </a:rPr>
                        <a:t>X</a:t>
                      </a:r>
                    </a:p>
                    <a:p>
                      <a:pPr>
                        <a:lnSpc>
                          <a:spcPct val="107000"/>
                        </a:lnSpc>
                        <a:spcAft>
                          <a:spcPts val="0"/>
                        </a:spcAft>
                      </a:pPr>
                      <a:r>
                        <a:rPr lang="sv-SE" sz="1000" dirty="0">
                          <a:effectLst/>
                        </a:rPr>
                        <a:t> </a:t>
                      </a:r>
                      <a:endParaRPr lang="sv-SE" sz="1000" dirty="0">
                        <a:effectLst/>
                        <a:latin typeface="Trebuchet MS" panose="020B0703020202090204" pitchFamily="34" charset="0"/>
                      </a:endParaRPr>
                    </a:p>
                  </a:txBody>
                  <a:tcPr marL="68580" marR="68580" marT="0" marB="0"/>
                </a:tc>
                <a:tc>
                  <a:txBody>
                    <a:bodyPr/>
                    <a:lstStyle/>
                    <a:p>
                      <a:pPr>
                        <a:lnSpc>
                          <a:spcPct val="107000"/>
                        </a:lnSpc>
                        <a:spcAft>
                          <a:spcPts val="0"/>
                        </a:spcAft>
                      </a:pPr>
                      <a:r>
                        <a:rPr lang="sv-SE" sz="1000" dirty="0">
                          <a:effectLst/>
                        </a:rPr>
                        <a:t>X</a:t>
                      </a:r>
                    </a:p>
                    <a:p>
                      <a:pPr>
                        <a:lnSpc>
                          <a:spcPct val="107000"/>
                        </a:lnSpc>
                        <a:spcAft>
                          <a:spcPts val="0"/>
                        </a:spcAft>
                      </a:pPr>
                      <a:r>
                        <a:rPr lang="sv-SE" sz="1000" dirty="0">
                          <a:effectLst/>
                        </a:rPr>
                        <a:t> </a:t>
                      </a:r>
                    </a:p>
                    <a:p>
                      <a:pPr marL="457200" lvl="0" algn="l">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000" dirty="0">
                          <a:effectLst/>
                        </a:rPr>
                        <a:t>X</a:t>
                      </a:r>
                      <a:endParaRPr lang="sv-SE" sz="1000" dirty="0">
                        <a:effectLst/>
                        <a:latin typeface="Trebuchet MS" panose="020B0703020202090204" pitchFamily="34" charset="0"/>
                      </a:endParaRPr>
                    </a:p>
                  </a:txBody>
                  <a:tcPr marL="68580" marR="68580" marT="0" marB="0"/>
                </a:tc>
                <a:extLst>
                  <a:ext uri="{0D108BD9-81ED-4DB2-BD59-A6C34878D82A}">
                    <a16:rowId xmlns:a16="http://schemas.microsoft.com/office/drawing/2014/main" val="1597561901"/>
                  </a:ext>
                </a:extLst>
              </a:tr>
              <a:tr h="1720792">
                <a:tc>
                  <a:txBody>
                    <a:bodyPr/>
                    <a:lstStyle/>
                    <a:p>
                      <a:pPr>
                        <a:lnSpc>
                          <a:spcPct val="107000"/>
                        </a:lnSpc>
                        <a:spcAft>
                          <a:spcPts val="0"/>
                        </a:spcAft>
                      </a:pPr>
                      <a:r>
                        <a:rPr lang="sv-SE" sz="1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X</a:t>
                      </a: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X</a:t>
                      </a: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X</a:t>
                      </a: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X</a:t>
                      </a:r>
                    </a:p>
                    <a:p>
                      <a:pPr>
                        <a:lnSpc>
                          <a:spcPct val="107000"/>
                        </a:lnSpc>
                        <a:spcAft>
                          <a:spcPts val="0"/>
                        </a:spcAft>
                      </a:pPr>
                      <a:endParaRPr lang="sv-SE" sz="1000"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000" dirty="0">
                          <a:effectLst/>
                        </a:rPr>
                        <a:t>X</a:t>
                      </a: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sv-SE" sz="1000" dirty="0">
                          <a:effectLst/>
                        </a:rPr>
                        <a:t>X</a:t>
                      </a:r>
                    </a:p>
                    <a:p>
                      <a:pPr marL="0" marR="0" indent="0" algn="l" defTabSz="457200" rtl="0" eaLnBrk="1" fontAlgn="auto" latinLnBrk="0" hangingPunct="1">
                        <a:lnSpc>
                          <a:spcPct val="107000"/>
                        </a:lnSpc>
                        <a:spcBef>
                          <a:spcPts val="0"/>
                        </a:spcBef>
                        <a:spcAft>
                          <a:spcPts val="0"/>
                        </a:spcAft>
                        <a:buClrTx/>
                        <a:buSzTx/>
                        <a:buFontTx/>
                        <a:buNone/>
                        <a:tabLst/>
                        <a:defRPr/>
                      </a:pPr>
                      <a:endParaRPr lang="sv-SE" sz="1000" kern="1200" dirty="0">
                        <a:solidFill>
                          <a:schemeClr val="dk1"/>
                        </a:solidFill>
                        <a:effectLst/>
                        <a:latin typeface="Trebuchet MS" panose="020B0703020202090204" pitchFamily="34" charset="0"/>
                        <a:ea typeface="+mn-ea"/>
                        <a:cs typeface="+mn-cs"/>
                      </a:endParaRPr>
                    </a:p>
                  </a:txBody>
                  <a:tcPr marL="68580" marR="68580" marT="0" marB="0"/>
                </a:tc>
                <a:extLst>
                  <a:ext uri="{0D108BD9-81ED-4DB2-BD59-A6C34878D82A}">
                    <a16:rowId xmlns:a16="http://schemas.microsoft.com/office/drawing/2014/main" val="1129911325"/>
                  </a:ext>
                </a:extLst>
              </a:tr>
            </a:tbl>
          </a:graphicData>
        </a:graphic>
      </p:graphicFrame>
      <p:sp>
        <p:nvSpPr>
          <p:cNvPr id="4" name="Rectangle 1"/>
          <p:cNvSpPr>
            <a:spLocks noChangeArrowheads="1"/>
          </p:cNvSpPr>
          <p:nvPr/>
        </p:nvSpPr>
        <p:spPr bwMode="auto">
          <a:xfrm>
            <a:off x="457200" y="2643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09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2671946"/>
          </a:xfrm>
        </p:spPr>
        <p:txBody>
          <a:bodyPr>
            <a:normAutofit/>
          </a:bodyPr>
          <a:lstStyle/>
          <a:p>
            <a:r>
              <a:rPr lang="sv-SE" sz="6000" dirty="0"/>
              <a:t>Tack!</a:t>
            </a:r>
          </a:p>
        </p:txBody>
      </p:sp>
      <p:sp>
        <p:nvSpPr>
          <p:cNvPr id="3" name="Platshållare för innehåll 4">
            <a:extLst>
              <a:ext uri="{FF2B5EF4-FFF2-40B4-BE49-F238E27FC236}">
                <a16:creationId xmlns:a16="http://schemas.microsoft.com/office/drawing/2014/main" id="{ED8CF5E7-E73C-9D48-99EA-9FFFBAC2B03B}"/>
              </a:ext>
            </a:extLst>
          </p:cNvPr>
          <p:cNvSpPr>
            <a:spLocks noGrp="1"/>
          </p:cNvSpPr>
          <p:nvPr>
            <p:ph sz="half" idx="2"/>
          </p:nvPr>
        </p:nvSpPr>
        <p:spPr>
          <a:xfrm>
            <a:off x="457200" y="3316310"/>
            <a:ext cx="8229600" cy="2809853"/>
          </a:xfrm>
        </p:spPr>
        <p:txBody>
          <a:bodyPr>
            <a:normAutofit/>
          </a:bodyPr>
          <a:lstStyle/>
          <a:p>
            <a:r>
              <a:rPr lang="sv-SE" sz="2000" dirty="0">
                <a:solidFill>
                  <a:schemeClr val="tx1">
                    <a:lumMod val="50000"/>
                    <a:lumOff val="50000"/>
                  </a:schemeClr>
                </a:solidFill>
              </a:rPr>
              <a:t>Har du funderingar? Kontakta oss på</a:t>
            </a:r>
          </a:p>
          <a:p>
            <a:r>
              <a:rPr lang="sv-SE" sz="2000" dirty="0"/>
              <a:t> </a:t>
            </a:r>
            <a:r>
              <a:rPr lang="sv-SE" sz="2000" u="sng" dirty="0">
                <a:hlinkClick r:id="rId3"/>
              </a:rPr>
              <a:t>heltid@kommunal.se</a:t>
            </a:r>
            <a:r>
              <a:rPr lang="sv-SE" sz="2000" dirty="0"/>
              <a:t> </a:t>
            </a:r>
            <a:r>
              <a:rPr lang="sv-SE" sz="2000" dirty="0">
                <a:solidFill>
                  <a:schemeClr val="tx1">
                    <a:lumMod val="50000"/>
                    <a:lumOff val="50000"/>
                  </a:schemeClr>
                </a:solidFill>
              </a:rPr>
              <a:t>eller</a:t>
            </a:r>
            <a:r>
              <a:rPr lang="sv-SE" sz="2000" dirty="0"/>
              <a:t> </a:t>
            </a:r>
            <a:r>
              <a:rPr lang="sv-SE" sz="2000" u="sng" dirty="0">
                <a:hlinkClick r:id="rId4"/>
              </a:rPr>
              <a:t>heltid@skr.se</a:t>
            </a:r>
            <a:endParaRPr lang="sv-SE" sz="1800" dirty="0">
              <a:solidFill>
                <a:schemeClr val="bg1">
                  <a:lumMod val="50000"/>
                </a:schemeClr>
              </a:solidFill>
            </a:endParaRPr>
          </a:p>
        </p:txBody>
      </p:sp>
    </p:spTree>
    <p:extLst>
      <p:ext uri="{BB962C8B-B14F-4D97-AF65-F5344CB8AC3E}">
        <p14:creationId xmlns:p14="http://schemas.microsoft.com/office/powerpoint/2010/main" val="38942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778D9-127F-A842-BA36-5E32CBB5A499}"/>
              </a:ext>
            </a:extLst>
          </p:cNvPr>
          <p:cNvSpPr>
            <a:spLocks noGrp="1"/>
          </p:cNvSpPr>
          <p:nvPr>
            <p:ph type="title"/>
          </p:nvPr>
        </p:nvSpPr>
        <p:spPr>
          <a:xfrm>
            <a:off x="457200" y="586409"/>
            <a:ext cx="8229600" cy="1908597"/>
          </a:xfrm>
        </p:spPr>
        <p:txBody>
          <a:bodyPr/>
          <a:lstStyle/>
          <a:p>
            <a:r>
              <a:rPr lang="sv-SE" dirty="0" smtClean="0"/>
              <a:t>a) En </a:t>
            </a:r>
            <a:r>
              <a:rPr lang="sv-SE" dirty="0"/>
              <a:t>metod i fem steg</a:t>
            </a:r>
          </a:p>
        </p:txBody>
      </p:sp>
      <p:sp>
        <p:nvSpPr>
          <p:cNvPr id="3" name="Platshållare för innehåll 2">
            <a:extLst>
              <a:ext uri="{FF2B5EF4-FFF2-40B4-BE49-F238E27FC236}">
                <a16:creationId xmlns:a16="http://schemas.microsoft.com/office/drawing/2014/main" id="{C17A8904-6C45-FB4B-9B36-FA6D1F3D1834}"/>
              </a:ext>
            </a:extLst>
          </p:cNvPr>
          <p:cNvSpPr>
            <a:spLocks noGrp="1"/>
          </p:cNvSpPr>
          <p:nvPr>
            <p:ph sz="half" idx="2"/>
          </p:nvPr>
        </p:nvSpPr>
        <p:spPr>
          <a:xfrm>
            <a:off x="457200" y="4217567"/>
            <a:ext cx="8229600" cy="1908596"/>
          </a:xfrm>
        </p:spPr>
        <p:txBody>
          <a:bodyPr>
            <a:normAutofit/>
          </a:bodyPr>
          <a:lstStyle/>
          <a:p>
            <a:r>
              <a:rPr lang="sv-SE" sz="1800" dirty="0">
                <a:solidFill>
                  <a:schemeClr val="tx1">
                    <a:lumMod val="50000"/>
                    <a:lumOff val="50000"/>
                  </a:schemeClr>
                </a:solidFill>
              </a:rPr>
              <a:t>Enas, definiera, värdera, skapa, gör. Tillsammans.</a:t>
            </a:r>
          </a:p>
        </p:txBody>
      </p:sp>
      <p:pic>
        <p:nvPicPr>
          <p:cNvPr id="5" name="Bildobjekt 4">
            <a:extLst>
              <a:ext uri="{FF2B5EF4-FFF2-40B4-BE49-F238E27FC236}">
                <a16:creationId xmlns:a16="http://schemas.microsoft.com/office/drawing/2014/main" id="{4936E35E-D44E-A649-BF94-0D082E1254A6}"/>
              </a:ext>
            </a:extLst>
          </p:cNvPr>
          <p:cNvPicPr>
            <a:picLocks noChangeAspect="1"/>
          </p:cNvPicPr>
          <p:nvPr/>
        </p:nvPicPr>
        <p:blipFill>
          <a:blip r:embed="rId2"/>
          <a:stretch>
            <a:fillRect/>
          </a:stretch>
        </p:blipFill>
        <p:spPr>
          <a:xfrm>
            <a:off x="591094" y="2913017"/>
            <a:ext cx="7966360" cy="946196"/>
          </a:xfrm>
          <a:prstGeom prst="rect">
            <a:avLst/>
          </a:prstGeom>
        </p:spPr>
      </p:pic>
    </p:spTree>
    <p:extLst>
      <p:ext uri="{BB962C8B-B14F-4D97-AF65-F5344CB8AC3E}">
        <p14:creationId xmlns:p14="http://schemas.microsoft.com/office/powerpoint/2010/main" val="251836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06B0CD9-18C8-8E46-B11B-CEE27D9D1ECE}"/>
              </a:ext>
            </a:extLst>
          </p:cNvPr>
          <p:cNvSpPr>
            <a:spLocks noGrp="1"/>
          </p:cNvSpPr>
          <p:nvPr>
            <p:ph type="title"/>
          </p:nvPr>
        </p:nvSpPr>
        <p:spPr/>
        <p:txBody>
          <a:bodyPr/>
          <a:lstStyle/>
          <a:p>
            <a:r>
              <a:rPr lang="sv-SE" dirty="0"/>
              <a:t>Heltidsresans metod i fem steg</a:t>
            </a:r>
          </a:p>
        </p:txBody>
      </p:sp>
      <p:sp>
        <p:nvSpPr>
          <p:cNvPr id="10" name="Platshållare för innehåll 2"/>
          <p:cNvSpPr>
            <a:spLocks noGrp="1"/>
          </p:cNvSpPr>
          <p:nvPr>
            <p:ph idx="1"/>
          </p:nvPr>
        </p:nvSpPr>
        <p:spPr>
          <a:xfrm>
            <a:off x="457200" y="2527069"/>
            <a:ext cx="8229600" cy="3599093"/>
          </a:xfrm>
        </p:spPr>
        <p:txBody>
          <a:bodyPr>
            <a:normAutofit/>
          </a:bodyPr>
          <a:lstStyle/>
          <a:p>
            <a:pPr marL="385763" indent="-385763">
              <a:buAutoNum type="arabicPeriod"/>
            </a:pPr>
            <a:r>
              <a:rPr lang="sv-SE" sz="2000" dirty="0"/>
              <a:t>Enas om nuläge och målbild</a:t>
            </a:r>
          </a:p>
          <a:p>
            <a:pPr marL="385763" indent="-385763">
              <a:buAutoNum type="arabicPeriod"/>
            </a:pPr>
            <a:r>
              <a:rPr lang="sv-SE" sz="2000" dirty="0"/>
              <a:t>Definiera pågående respektive nya aktiviteter </a:t>
            </a:r>
          </a:p>
          <a:p>
            <a:pPr marL="385763" indent="-385763">
              <a:buAutoNum type="arabicPeriod"/>
            </a:pPr>
            <a:r>
              <a:rPr lang="sv-SE" sz="2000" dirty="0"/>
              <a:t>Värdera de nya aktiviteterna utifrån prioritering i tid och effekt </a:t>
            </a:r>
          </a:p>
          <a:p>
            <a:pPr marL="385763" indent="-385763">
              <a:buAutoNum type="arabicPeriod"/>
            </a:pPr>
            <a:r>
              <a:rPr lang="sv-SE" sz="2000" dirty="0"/>
              <a:t>Skapa en helhetssyn över prioriterade aktiviteter </a:t>
            </a:r>
          </a:p>
          <a:p>
            <a:pPr marL="385763" indent="-385763">
              <a:buAutoNum type="arabicPeriod"/>
            </a:pPr>
            <a:r>
              <a:rPr lang="sv-SE" sz="2000" dirty="0"/>
              <a:t>Gör en sammanfattande analys och fortsätt arbetet!</a:t>
            </a:r>
          </a:p>
        </p:txBody>
      </p:sp>
      <p:graphicFrame>
        <p:nvGraphicFramePr>
          <p:cNvPr id="13" name="Diagram 12">
            <a:extLst>
              <a:ext uri="{FF2B5EF4-FFF2-40B4-BE49-F238E27FC236}">
                <a16:creationId xmlns:a16="http://schemas.microsoft.com/office/drawing/2014/main" id="{D7645AF9-AEFF-EE44-BE6C-62FA997D4624}"/>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70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EBFABAA-4091-D545-837E-323AD01F614D}"/>
              </a:ext>
            </a:extLst>
          </p:cNvPr>
          <p:cNvSpPr>
            <a:spLocks noGrp="1"/>
          </p:cNvSpPr>
          <p:nvPr>
            <p:ph type="title"/>
          </p:nvPr>
        </p:nvSpPr>
        <p:spPr/>
        <p:txBody>
          <a:bodyPr/>
          <a:lstStyle/>
          <a:p>
            <a:r>
              <a:rPr lang="sv-SE" dirty="0"/>
              <a:t>1. Enas om nuläge och målbild</a:t>
            </a:r>
          </a:p>
        </p:txBody>
      </p:sp>
      <p:sp>
        <p:nvSpPr>
          <p:cNvPr id="10" name="Platshållare för innehåll 2"/>
          <p:cNvSpPr>
            <a:spLocks noGrp="1"/>
          </p:cNvSpPr>
          <p:nvPr>
            <p:ph idx="1"/>
          </p:nvPr>
        </p:nvSpPr>
        <p:spPr>
          <a:xfrm>
            <a:off x="457200" y="2534794"/>
            <a:ext cx="8229600" cy="4158215"/>
          </a:xfrm>
        </p:spPr>
        <p:txBody>
          <a:bodyPr>
            <a:noAutofit/>
          </a:bodyPr>
          <a:lstStyle/>
          <a:p>
            <a:pPr marL="0" indent="0">
              <a:buNone/>
            </a:pPr>
            <a:r>
              <a:rPr lang="sv-SE" b="1" dirty="0"/>
              <a:t>Utifrån er handlingsplan och statistik </a:t>
            </a:r>
            <a:r>
              <a:rPr lang="sv-SE" dirty="0"/>
              <a:t>som ni kan hämta på </a:t>
            </a:r>
            <a:r>
              <a:rPr lang="sv-SE" dirty="0" smtClean="0">
                <a:hlinkClick r:id="rId3"/>
              </a:rPr>
              <a:t>heltid.nu</a:t>
            </a:r>
            <a:r>
              <a:rPr lang="sv-SE" dirty="0" smtClean="0"/>
              <a:t>, </a:t>
            </a:r>
            <a:r>
              <a:rPr lang="sv-SE" dirty="0"/>
              <a:t>vad är ert nuläge? </a:t>
            </a:r>
          </a:p>
          <a:p>
            <a:pPr marL="57150" indent="0">
              <a:buNone/>
            </a:pPr>
            <a:r>
              <a:rPr lang="sv-SE" sz="2000" dirty="0">
                <a:solidFill>
                  <a:schemeClr val="bg1">
                    <a:lumMod val="75000"/>
                  </a:schemeClr>
                </a:solidFill>
              </a:rPr>
              <a:t>………………………………………………………………………………………………………………………………………………………………………………………………………………………………………………………………………………………………………………………………………………</a:t>
            </a:r>
          </a:p>
          <a:p>
            <a:pPr marL="0" indent="0">
              <a:buNone/>
            </a:pPr>
            <a:endParaRPr lang="sv-SE" dirty="0"/>
          </a:p>
          <a:p>
            <a:pPr marL="0" indent="0">
              <a:buNone/>
            </a:pPr>
            <a:r>
              <a:rPr lang="sv-SE" b="1" dirty="0"/>
              <a:t>Utifrån ert nuläge, hur ser er målbild ut </a:t>
            </a:r>
            <a:r>
              <a:rPr lang="sv-SE" dirty="0"/>
              <a:t>för att organisera om till en heltidsorganisation/införa heltidsarbete som norm?</a:t>
            </a:r>
          </a:p>
          <a:p>
            <a:pPr marL="57150" indent="0">
              <a:buNone/>
            </a:pPr>
            <a:r>
              <a:rPr lang="sv-SE" sz="2000" dirty="0">
                <a:solidFill>
                  <a:schemeClr val="bg1">
                    <a:lumMod val="75000"/>
                  </a:schemeClr>
                </a:solidFill>
              </a:rPr>
              <a:t>………………………………………………………………………………………………………………………………………………………………………………………………………………………………………………………………………………………………………………………………………………</a:t>
            </a:r>
          </a:p>
          <a:p>
            <a:pPr marL="57150" indent="0">
              <a:buNone/>
            </a:pPr>
            <a:endParaRPr lang="sv-SE" sz="2000" dirty="0"/>
          </a:p>
          <a:p>
            <a:pPr marL="0" indent="0">
              <a:buNone/>
            </a:pPr>
            <a:endParaRPr lang="sv-SE" dirty="0"/>
          </a:p>
          <a:p>
            <a:pPr marL="0" indent="0">
              <a:buNone/>
            </a:pPr>
            <a:endParaRPr lang="sv-SE" dirty="0"/>
          </a:p>
        </p:txBody>
      </p:sp>
      <p:graphicFrame>
        <p:nvGraphicFramePr>
          <p:cNvPr id="12" name="Diagram 11">
            <a:extLst>
              <a:ext uri="{FF2B5EF4-FFF2-40B4-BE49-F238E27FC236}">
                <a16:creationId xmlns:a16="http://schemas.microsoft.com/office/drawing/2014/main" id="{F3F94CC4-C511-DA4B-9E50-042B065FCB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670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 name="Rubrik 4">
            <a:extLst>
              <a:ext uri="{FF2B5EF4-FFF2-40B4-BE49-F238E27FC236}">
                <a16:creationId xmlns:a16="http://schemas.microsoft.com/office/drawing/2014/main" id="{AAA3E30A-9F58-EA4A-8B12-2213D4296E75}"/>
              </a:ext>
            </a:extLst>
          </p:cNvPr>
          <p:cNvSpPr>
            <a:spLocks noGrp="1"/>
          </p:cNvSpPr>
          <p:nvPr>
            <p:ph type="title"/>
          </p:nvPr>
        </p:nvSpPr>
        <p:spPr/>
        <p:txBody>
          <a:bodyPr/>
          <a:lstStyle/>
          <a:p>
            <a:r>
              <a:rPr lang="sv-SE" dirty="0"/>
              <a:t>2. Definiera aktiviteter</a:t>
            </a:r>
          </a:p>
        </p:txBody>
      </p:sp>
      <p:sp>
        <p:nvSpPr>
          <p:cNvPr id="10" name="Platshållare för innehåll 2"/>
          <p:cNvSpPr>
            <a:spLocks noGrp="1"/>
          </p:cNvSpPr>
          <p:nvPr>
            <p:ph idx="1"/>
          </p:nvPr>
        </p:nvSpPr>
        <p:spPr>
          <a:xfrm>
            <a:off x="457200" y="2486722"/>
            <a:ext cx="8229600" cy="3639440"/>
          </a:xfrm>
        </p:spPr>
        <p:txBody>
          <a:bodyPr>
            <a:noAutofit/>
          </a:bodyPr>
          <a:lstStyle/>
          <a:p>
            <a:pPr marL="0" indent="0">
              <a:buNone/>
            </a:pPr>
            <a:r>
              <a:rPr lang="sv-SE" sz="1600" dirty="0"/>
              <a:t>Vad gör ni idag för att införa heltidsorganisation/heltidsarbete som norm? </a:t>
            </a:r>
          </a:p>
          <a:p>
            <a:pPr marL="0" indent="0">
              <a:buNone/>
            </a:pPr>
            <a:r>
              <a:rPr lang="sv-SE" sz="1600" i="1" dirty="0"/>
              <a:t>Är det en fortsatt relevant aktivitet? Här kvalitetssäkras de pågående aktiviteterna!</a:t>
            </a:r>
            <a:endParaRPr lang="sv-SE" sz="1600" dirty="0"/>
          </a:p>
          <a:p>
            <a:pPr marL="200025" indent="-257175">
              <a:buFont typeface="+mj-lt"/>
              <a:buAutoNum type="arabicPeriod"/>
            </a:pPr>
            <a:r>
              <a:rPr lang="sv-SE" dirty="0">
                <a:solidFill>
                  <a:schemeClr val="bg1">
                    <a:lumMod val="65000"/>
                  </a:schemeClr>
                </a:solidFill>
              </a:rPr>
              <a:t>…</a:t>
            </a:r>
          </a:p>
          <a:p>
            <a:pPr marL="200025" indent="-257175">
              <a:buFont typeface="+mj-lt"/>
              <a:buAutoNum type="arabicPeriod"/>
            </a:pPr>
            <a:r>
              <a:rPr lang="sv-SE" dirty="0">
                <a:solidFill>
                  <a:schemeClr val="bg1">
                    <a:lumMod val="65000"/>
                  </a:schemeClr>
                </a:solidFill>
              </a:rPr>
              <a:t>…</a:t>
            </a:r>
          </a:p>
          <a:p>
            <a:pPr marL="200025" indent="-257175">
              <a:buFont typeface="+mj-lt"/>
              <a:buAutoNum type="arabicPeriod"/>
            </a:pPr>
            <a:r>
              <a:rPr lang="sv-SE" dirty="0">
                <a:solidFill>
                  <a:schemeClr val="bg1">
                    <a:lumMod val="65000"/>
                  </a:schemeClr>
                </a:solidFill>
              </a:rPr>
              <a:t>…</a:t>
            </a:r>
          </a:p>
          <a:p>
            <a:pPr marL="457200" lvl="1" indent="0">
              <a:buNone/>
            </a:pPr>
            <a:endParaRPr lang="sv-SE" dirty="0"/>
          </a:p>
          <a:p>
            <a:pPr marL="0" indent="0">
              <a:buNone/>
            </a:pPr>
            <a:r>
              <a:rPr lang="sv-SE" sz="1600" dirty="0"/>
              <a:t>Vad borde ni göra </a:t>
            </a:r>
            <a:r>
              <a:rPr lang="sv-SE" sz="1600" i="1" dirty="0"/>
              <a:t>ytterligare/annorlunda</a:t>
            </a:r>
            <a:r>
              <a:rPr lang="sv-SE" sz="1600" dirty="0"/>
              <a:t> för att införa heltidsorganisation/ heltidsarbete som norm?</a:t>
            </a:r>
          </a:p>
          <a:p>
            <a:pPr marL="200025" indent="-257175">
              <a:buFont typeface="+mj-lt"/>
              <a:buAutoNum type="arabicPeriod"/>
            </a:pPr>
            <a:r>
              <a:rPr lang="sv-SE" dirty="0">
                <a:solidFill>
                  <a:schemeClr val="bg1">
                    <a:lumMod val="65000"/>
                  </a:schemeClr>
                </a:solidFill>
              </a:rPr>
              <a:t>…</a:t>
            </a:r>
          </a:p>
          <a:p>
            <a:pPr marL="200025" indent="-257175">
              <a:buFont typeface="+mj-lt"/>
              <a:buAutoNum type="arabicPeriod"/>
            </a:pPr>
            <a:r>
              <a:rPr lang="sv-SE" dirty="0">
                <a:solidFill>
                  <a:schemeClr val="bg1">
                    <a:lumMod val="65000"/>
                  </a:schemeClr>
                </a:solidFill>
              </a:rPr>
              <a:t>…</a:t>
            </a:r>
          </a:p>
          <a:p>
            <a:pPr marL="200025" indent="-257175">
              <a:buFont typeface="+mj-lt"/>
              <a:buAutoNum type="arabicPeriod"/>
            </a:pPr>
            <a:r>
              <a:rPr lang="sv-SE" dirty="0">
                <a:solidFill>
                  <a:schemeClr val="bg1">
                    <a:lumMod val="65000"/>
                  </a:schemeClr>
                </a:solidFill>
              </a:rPr>
              <a:t>…</a:t>
            </a:r>
          </a:p>
          <a:p>
            <a:pPr marL="342900" lvl="1" indent="0">
              <a:buNone/>
            </a:pPr>
            <a:endParaRPr lang="sv-SE" sz="1800" dirty="0"/>
          </a:p>
        </p:txBody>
      </p:sp>
      <p:graphicFrame>
        <p:nvGraphicFramePr>
          <p:cNvPr id="12" name="Diagram 11">
            <a:extLst>
              <a:ext uri="{FF2B5EF4-FFF2-40B4-BE49-F238E27FC236}">
                <a16:creationId xmlns:a16="http://schemas.microsoft.com/office/drawing/2014/main" id="{AA32E103-1E2E-2947-9F79-F8BADA1F019A}"/>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2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t>3. Lista de nya aktiviteterna</a:t>
            </a:r>
          </a:p>
        </p:txBody>
      </p:sp>
      <p:sp>
        <p:nvSpPr>
          <p:cNvPr id="27" name="textruta 26"/>
          <p:cNvSpPr txBox="1"/>
          <p:nvPr/>
        </p:nvSpPr>
        <p:spPr>
          <a:xfrm>
            <a:off x="1073751" y="2468867"/>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Aktiviteter</a:t>
            </a:r>
          </a:p>
        </p:txBody>
      </p:sp>
      <p:sp>
        <p:nvSpPr>
          <p:cNvPr id="17" name="Femhörning 16">
            <a:extLst>
              <a:ext uri="{FF2B5EF4-FFF2-40B4-BE49-F238E27FC236}">
                <a16:creationId xmlns:a16="http://schemas.microsoft.com/office/drawing/2014/main" id="{01549ECD-BAE8-A74A-8FE6-E030C83F3181}"/>
              </a:ext>
            </a:extLst>
          </p:cNvPr>
          <p:cNvSpPr/>
          <p:nvPr/>
        </p:nvSpPr>
        <p:spPr bwMode="auto">
          <a:xfrm>
            <a:off x="457200" y="2965032"/>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1 …</a:t>
            </a:r>
          </a:p>
        </p:txBody>
      </p:sp>
      <p:sp>
        <p:nvSpPr>
          <p:cNvPr id="18" name="Femhörning 17">
            <a:extLst>
              <a:ext uri="{FF2B5EF4-FFF2-40B4-BE49-F238E27FC236}">
                <a16:creationId xmlns:a16="http://schemas.microsoft.com/office/drawing/2014/main" id="{89757563-9427-5B41-BE3D-4505F5341E31}"/>
              </a:ext>
            </a:extLst>
          </p:cNvPr>
          <p:cNvSpPr/>
          <p:nvPr/>
        </p:nvSpPr>
        <p:spPr bwMode="auto">
          <a:xfrm>
            <a:off x="457200" y="337261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2 …</a:t>
            </a:r>
          </a:p>
        </p:txBody>
      </p:sp>
      <p:sp>
        <p:nvSpPr>
          <p:cNvPr id="19" name="Femhörning 18">
            <a:extLst>
              <a:ext uri="{FF2B5EF4-FFF2-40B4-BE49-F238E27FC236}">
                <a16:creationId xmlns:a16="http://schemas.microsoft.com/office/drawing/2014/main" id="{70BFD8A4-49DE-7F4F-B90E-6E6E395756D3}"/>
              </a:ext>
            </a:extLst>
          </p:cNvPr>
          <p:cNvSpPr/>
          <p:nvPr/>
        </p:nvSpPr>
        <p:spPr bwMode="auto">
          <a:xfrm>
            <a:off x="457200" y="3770770"/>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3 …</a:t>
            </a:r>
          </a:p>
        </p:txBody>
      </p:sp>
      <p:sp>
        <p:nvSpPr>
          <p:cNvPr id="20" name="Femhörning 19">
            <a:extLst>
              <a:ext uri="{FF2B5EF4-FFF2-40B4-BE49-F238E27FC236}">
                <a16:creationId xmlns:a16="http://schemas.microsoft.com/office/drawing/2014/main" id="{84E71C89-C14C-EB41-85F5-812F8ADED5B3}"/>
              </a:ext>
            </a:extLst>
          </p:cNvPr>
          <p:cNvSpPr/>
          <p:nvPr/>
        </p:nvSpPr>
        <p:spPr bwMode="auto">
          <a:xfrm>
            <a:off x="457200" y="4181324"/>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4 …</a:t>
            </a:r>
          </a:p>
        </p:txBody>
      </p:sp>
      <p:sp>
        <p:nvSpPr>
          <p:cNvPr id="21" name="Femhörning 20">
            <a:extLst>
              <a:ext uri="{FF2B5EF4-FFF2-40B4-BE49-F238E27FC236}">
                <a16:creationId xmlns:a16="http://schemas.microsoft.com/office/drawing/2014/main" id="{8028ABB3-6A61-EF4F-987C-9F15D4978175}"/>
              </a:ext>
            </a:extLst>
          </p:cNvPr>
          <p:cNvSpPr/>
          <p:nvPr/>
        </p:nvSpPr>
        <p:spPr bwMode="auto">
          <a:xfrm>
            <a:off x="462002" y="459187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5 … </a:t>
            </a:r>
          </a:p>
        </p:txBody>
      </p:sp>
      <p:sp>
        <p:nvSpPr>
          <p:cNvPr id="22" name="Femhörning 21">
            <a:extLst>
              <a:ext uri="{FF2B5EF4-FFF2-40B4-BE49-F238E27FC236}">
                <a16:creationId xmlns:a16="http://schemas.microsoft.com/office/drawing/2014/main" id="{C52E0B36-A8B4-D149-A3D8-7F3347F81971}"/>
              </a:ext>
            </a:extLst>
          </p:cNvPr>
          <p:cNvSpPr/>
          <p:nvPr/>
        </p:nvSpPr>
        <p:spPr bwMode="auto">
          <a:xfrm>
            <a:off x="462002" y="5003971"/>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6 …</a:t>
            </a:r>
          </a:p>
        </p:txBody>
      </p:sp>
      <p:sp>
        <p:nvSpPr>
          <p:cNvPr id="23" name="Femhörning 22">
            <a:extLst>
              <a:ext uri="{FF2B5EF4-FFF2-40B4-BE49-F238E27FC236}">
                <a16:creationId xmlns:a16="http://schemas.microsoft.com/office/drawing/2014/main" id="{F9E5D897-BEED-524E-8319-6548381CCF6B}"/>
              </a:ext>
            </a:extLst>
          </p:cNvPr>
          <p:cNvSpPr/>
          <p:nvPr/>
        </p:nvSpPr>
        <p:spPr bwMode="auto">
          <a:xfrm>
            <a:off x="462002" y="5410835"/>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7 …</a:t>
            </a:r>
          </a:p>
        </p:txBody>
      </p:sp>
    </p:spTree>
    <p:extLst>
      <p:ext uri="{BB962C8B-B14F-4D97-AF65-F5344CB8AC3E}">
        <p14:creationId xmlns:p14="http://schemas.microsoft.com/office/powerpoint/2010/main" val="2272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t>3. Värdera de nya aktiviteter</a:t>
            </a:r>
          </a:p>
        </p:txBody>
      </p:sp>
      <p:pic>
        <p:nvPicPr>
          <p:cNvPr id="10" name="Bildobjekt 9">
            <a:extLst>
              <a:ext uri="{FF2B5EF4-FFF2-40B4-BE49-F238E27FC236}">
                <a16:creationId xmlns:a16="http://schemas.microsoft.com/office/drawing/2014/main" id="{903E52DD-79D6-F447-8EA6-45B8FD9F5ACE}"/>
              </a:ext>
            </a:extLst>
          </p:cNvPr>
          <p:cNvPicPr>
            <a:picLocks noChangeAspect="1"/>
          </p:cNvPicPr>
          <p:nvPr/>
        </p:nvPicPr>
        <p:blipFill>
          <a:blip r:embed="rId8"/>
          <a:stretch>
            <a:fillRect/>
          </a:stretch>
        </p:blipFill>
        <p:spPr>
          <a:xfrm>
            <a:off x="4738571" y="2951237"/>
            <a:ext cx="3643714" cy="2439436"/>
          </a:xfrm>
          <a:prstGeom prst="rect">
            <a:avLst/>
          </a:prstGeom>
        </p:spPr>
      </p:pic>
      <p:sp>
        <p:nvSpPr>
          <p:cNvPr id="31" name="Rektangel 30">
            <a:extLst>
              <a:ext uri="{FF2B5EF4-FFF2-40B4-BE49-F238E27FC236}">
                <a16:creationId xmlns:a16="http://schemas.microsoft.com/office/drawing/2014/main" id="{916983BC-B286-E340-80B4-2354FFFAB6C8}"/>
              </a:ext>
            </a:extLst>
          </p:cNvPr>
          <p:cNvSpPr/>
          <p:nvPr/>
        </p:nvSpPr>
        <p:spPr>
          <a:xfrm>
            <a:off x="6926529" y="3262693"/>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1 </a:t>
            </a:r>
          </a:p>
        </p:txBody>
      </p:sp>
      <p:sp>
        <p:nvSpPr>
          <p:cNvPr id="27" name="textruta 26"/>
          <p:cNvSpPr txBox="1"/>
          <p:nvPr/>
        </p:nvSpPr>
        <p:spPr>
          <a:xfrm>
            <a:off x="1073751" y="2468867"/>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Aktiviteter</a:t>
            </a:r>
          </a:p>
        </p:txBody>
      </p:sp>
      <p:sp>
        <p:nvSpPr>
          <p:cNvPr id="44" name="Rektangel 43">
            <a:extLst>
              <a:ext uri="{FF2B5EF4-FFF2-40B4-BE49-F238E27FC236}">
                <a16:creationId xmlns:a16="http://schemas.microsoft.com/office/drawing/2014/main" id="{74F182DE-2B89-2844-A0C4-2D3C7369F074}"/>
              </a:ext>
            </a:extLst>
          </p:cNvPr>
          <p:cNvSpPr/>
          <p:nvPr/>
        </p:nvSpPr>
        <p:spPr>
          <a:xfrm>
            <a:off x="6113619" y="3674482"/>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2 </a:t>
            </a:r>
          </a:p>
        </p:txBody>
      </p:sp>
      <p:sp>
        <p:nvSpPr>
          <p:cNvPr id="45" name="Rektangel 44">
            <a:extLst>
              <a:ext uri="{FF2B5EF4-FFF2-40B4-BE49-F238E27FC236}">
                <a16:creationId xmlns:a16="http://schemas.microsoft.com/office/drawing/2014/main" id="{5F03F9D8-0AEA-1241-B83C-8FAD4831333D}"/>
              </a:ext>
            </a:extLst>
          </p:cNvPr>
          <p:cNvSpPr/>
          <p:nvPr/>
        </p:nvSpPr>
        <p:spPr>
          <a:xfrm>
            <a:off x="5807771" y="432423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3 </a:t>
            </a:r>
          </a:p>
        </p:txBody>
      </p:sp>
      <p:sp>
        <p:nvSpPr>
          <p:cNvPr id="47" name="Rektangel 46">
            <a:extLst>
              <a:ext uri="{FF2B5EF4-FFF2-40B4-BE49-F238E27FC236}">
                <a16:creationId xmlns:a16="http://schemas.microsoft.com/office/drawing/2014/main" id="{3B4D071A-618C-4D4E-9AE0-20E55E5EF1DF}"/>
              </a:ext>
            </a:extLst>
          </p:cNvPr>
          <p:cNvSpPr/>
          <p:nvPr/>
        </p:nvSpPr>
        <p:spPr>
          <a:xfrm>
            <a:off x="6839415" y="4430994"/>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5 </a:t>
            </a:r>
          </a:p>
        </p:txBody>
      </p:sp>
      <p:sp>
        <p:nvSpPr>
          <p:cNvPr id="48" name="Rektangel 47">
            <a:extLst>
              <a:ext uri="{FF2B5EF4-FFF2-40B4-BE49-F238E27FC236}">
                <a16:creationId xmlns:a16="http://schemas.microsoft.com/office/drawing/2014/main" id="{1715287E-B533-EE4B-8F2A-F0A514911DA1}"/>
              </a:ext>
            </a:extLst>
          </p:cNvPr>
          <p:cNvSpPr/>
          <p:nvPr/>
        </p:nvSpPr>
        <p:spPr>
          <a:xfrm>
            <a:off x="7258512" y="4337392"/>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6 </a:t>
            </a:r>
          </a:p>
        </p:txBody>
      </p:sp>
      <p:sp>
        <p:nvSpPr>
          <p:cNvPr id="50" name="Rektangel 49">
            <a:extLst>
              <a:ext uri="{FF2B5EF4-FFF2-40B4-BE49-F238E27FC236}">
                <a16:creationId xmlns:a16="http://schemas.microsoft.com/office/drawing/2014/main" id="{321DBCC9-684F-3240-ACC3-5E3E300DDD31}"/>
              </a:ext>
            </a:extLst>
          </p:cNvPr>
          <p:cNvSpPr/>
          <p:nvPr/>
        </p:nvSpPr>
        <p:spPr>
          <a:xfrm>
            <a:off x="7064492" y="3679789"/>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7 </a:t>
            </a:r>
          </a:p>
        </p:txBody>
      </p:sp>
      <p:sp>
        <p:nvSpPr>
          <p:cNvPr id="51" name="Rektangel 50">
            <a:extLst>
              <a:ext uri="{FF2B5EF4-FFF2-40B4-BE49-F238E27FC236}">
                <a16:creationId xmlns:a16="http://schemas.microsoft.com/office/drawing/2014/main" id="{4A1276FD-BE4E-3747-AFD8-0D61E6C75EB1}"/>
              </a:ext>
            </a:extLst>
          </p:cNvPr>
          <p:cNvSpPr/>
          <p:nvPr/>
        </p:nvSpPr>
        <p:spPr>
          <a:xfrm>
            <a:off x="6228445" y="470945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4 </a:t>
            </a:r>
          </a:p>
        </p:txBody>
      </p:sp>
      <p:sp>
        <p:nvSpPr>
          <p:cNvPr id="55" name="textruta 54">
            <a:extLst>
              <a:ext uri="{FF2B5EF4-FFF2-40B4-BE49-F238E27FC236}">
                <a16:creationId xmlns:a16="http://schemas.microsoft.com/office/drawing/2014/main" id="{E5F466E7-F834-1942-9D28-66F97499C1E1}"/>
              </a:ext>
            </a:extLst>
          </p:cNvPr>
          <p:cNvSpPr txBox="1"/>
          <p:nvPr/>
        </p:nvSpPr>
        <p:spPr>
          <a:xfrm>
            <a:off x="5524272" y="2471350"/>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Prioritering</a:t>
            </a:r>
          </a:p>
        </p:txBody>
      </p:sp>
      <p:sp>
        <p:nvSpPr>
          <p:cNvPr id="28" name="Rektangel 27">
            <a:extLst>
              <a:ext uri="{FF2B5EF4-FFF2-40B4-BE49-F238E27FC236}">
                <a16:creationId xmlns:a16="http://schemas.microsoft.com/office/drawing/2014/main" id="{2C8EF166-8CCF-6A4F-85D7-D5553CA3B36E}"/>
              </a:ext>
            </a:extLst>
          </p:cNvPr>
          <p:cNvSpPr/>
          <p:nvPr/>
        </p:nvSpPr>
        <p:spPr>
          <a:xfrm>
            <a:off x="4405430" y="2929833"/>
            <a:ext cx="1339331" cy="307777"/>
          </a:xfrm>
          <a:prstGeom prst="rect">
            <a:avLst/>
          </a:prstGeom>
        </p:spPr>
        <p:txBody>
          <a:bodyPr wrap="square">
            <a:spAutoFit/>
          </a:bodyPr>
          <a:lstStyle/>
          <a:p>
            <a:pPr algn="ctr"/>
            <a:r>
              <a:rPr lang="sv-SE" sz="1400" dirty="0">
                <a:solidFill>
                  <a:srgbClr val="DA2D3B"/>
                </a:solidFill>
                <a:latin typeface="Trebuchet MS" panose="020B0703020202090204" pitchFamily="34" charset="0"/>
              </a:rPr>
              <a:t>Flytta över</a:t>
            </a:r>
          </a:p>
        </p:txBody>
      </p:sp>
      <p:grpSp>
        <p:nvGrpSpPr>
          <p:cNvPr id="6" name="Grupp 5">
            <a:extLst>
              <a:ext uri="{FF2B5EF4-FFF2-40B4-BE49-F238E27FC236}">
                <a16:creationId xmlns:a16="http://schemas.microsoft.com/office/drawing/2014/main" id="{86978F03-22A7-D845-8B14-58BE4D596964}"/>
              </a:ext>
            </a:extLst>
          </p:cNvPr>
          <p:cNvGrpSpPr/>
          <p:nvPr/>
        </p:nvGrpSpPr>
        <p:grpSpPr>
          <a:xfrm>
            <a:off x="457200" y="2965032"/>
            <a:ext cx="3540034" cy="2772657"/>
            <a:chOff x="457200" y="2965032"/>
            <a:chExt cx="3540034" cy="2772657"/>
          </a:xfrm>
        </p:grpSpPr>
        <p:sp>
          <p:nvSpPr>
            <p:cNvPr id="54" name="Femhörning 53">
              <a:extLst>
                <a:ext uri="{FF2B5EF4-FFF2-40B4-BE49-F238E27FC236}">
                  <a16:creationId xmlns:a16="http://schemas.microsoft.com/office/drawing/2014/main" id="{D95235FF-D945-FE47-97E0-02F5C211E6C9}"/>
                </a:ext>
              </a:extLst>
            </p:cNvPr>
            <p:cNvSpPr/>
            <p:nvPr/>
          </p:nvSpPr>
          <p:spPr bwMode="auto">
            <a:xfrm>
              <a:off x="457200" y="2965032"/>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1 …</a:t>
              </a:r>
            </a:p>
          </p:txBody>
        </p:sp>
        <p:sp>
          <p:nvSpPr>
            <p:cNvPr id="56" name="Femhörning 55">
              <a:extLst>
                <a:ext uri="{FF2B5EF4-FFF2-40B4-BE49-F238E27FC236}">
                  <a16:creationId xmlns:a16="http://schemas.microsoft.com/office/drawing/2014/main" id="{86A59998-632B-2349-85CF-5337781B20BA}"/>
                </a:ext>
              </a:extLst>
            </p:cNvPr>
            <p:cNvSpPr/>
            <p:nvPr/>
          </p:nvSpPr>
          <p:spPr bwMode="auto">
            <a:xfrm>
              <a:off x="457200" y="337261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2 …</a:t>
              </a:r>
            </a:p>
          </p:txBody>
        </p:sp>
        <p:sp>
          <p:nvSpPr>
            <p:cNvPr id="57" name="Femhörning 56">
              <a:extLst>
                <a:ext uri="{FF2B5EF4-FFF2-40B4-BE49-F238E27FC236}">
                  <a16:creationId xmlns:a16="http://schemas.microsoft.com/office/drawing/2014/main" id="{9CD82AF6-BB49-D64E-807F-CD524E37824B}"/>
                </a:ext>
              </a:extLst>
            </p:cNvPr>
            <p:cNvSpPr/>
            <p:nvPr/>
          </p:nvSpPr>
          <p:spPr bwMode="auto">
            <a:xfrm>
              <a:off x="457200" y="3770770"/>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3 …</a:t>
              </a:r>
            </a:p>
          </p:txBody>
        </p:sp>
        <p:sp>
          <p:nvSpPr>
            <p:cNvPr id="58" name="Femhörning 57">
              <a:extLst>
                <a:ext uri="{FF2B5EF4-FFF2-40B4-BE49-F238E27FC236}">
                  <a16:creationId xmlns:a16="http://schemas.microsoft.com/office/drawing/2014/main" id="{0084C8DD-9CCA-DF46-9F7A-4BAE0CEB97FE}"/>
                </a:ext>
              </a:extLst>
            </p:cNvPr>
            <p:cNvSpPr/>
            <p:nvPr/>
          </p:nvSpPr>
          <p:spPr bwMode="auto">
            <a:xfrm>
              <a:off x="457200" y="4181324"/>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4 …</a:t>
              </a:r>
            </a:p>
          </p:txBody>
        </p:sp>
        <p:sp>
          <p:nvSpPr>
            <p:cNvPr id="59" name="Femhörning 58">
              <a:extLst>
                <a:ext uri="{FF2B5EF4-FFF2-40B4-BE49-F238E27FC236}">
                  <a16:creationId xmlns:a16="http://schemas.microsoft.com/office/drawing/2014/main" id="{F5519561-0FA4-3A4A-83F5-75CD69653DB8}"/>
                </a:ext>
              </a:extLst>
            </p:cNvPr>
            <p:cNvSpPr/>
            <p:nvPr/>
          </p:nvSpPr>
          <p:spPr bwMode="auto">
            <a:xfrm>
              <a:off x="462002" y="459187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5 … </a:t>
              </a:r>
            </a:p>
          </p:txBody>
        </p:sp>
        <p:sp>
          <p:nvSpPr>
            <p:cNvPr id="60" name="Femhörning 59">
              <a:extLst>
                <a:ext uri="{FF2B5EF4-FFF2-40B4-BE49-F238E27FC236}">
                  <a16:creationId xmlns:a16="http://schemas.microsoft.com/office/drawing/2014/main" id="{F0571AD7-20D1-7E44-9F47-1EB80692BB8F}"/>
                </a:ext>
              </a:extLst>
            </p:cNvPr>
            <p:cNvSpPr/>
            <p:nvPr/>
          </p:nvSpPr>
          <p:spPr bwMode="auto">
            <a:xfrm>
              <a:off x="462002" y="5003971"/>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6 …</a:t>
              </a:r>
            </a:p>
          </p:txBody>
        </p:sp>
        <p:sp>
          <p:nvSpPr>
            <p:cNvPr id="61" name="Femhörning 60">
              <a:extLst>
                <a:ext uri="{FF2B5EF4-FFF2-40B4-BE49-F238E27FC236}">
                  <a16:creationId xmlns:a16="http://schemas.microsoft.com/office/drawing/2014/main" id="{B7081672-4CA6-6446-9CFF-3B4B257BD114}"/>
                </a:ext>
              </a:extLst>
            </p:cNvPr>
            <p:cNvSpPr/>
            <p:nvPr/>
          </p:nvSpPr>
          <p:spPr bwMode="auto">
            <a:xfrm>
              <a:off x="462002" y="5410835"/>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7 …</a:t>
              </a:r>
            </a:p>
          </p:txBody>
        </p:sp>
      </p:grpSp>
      <p:sp>
        <p:nvSpPr>
          <p:cNvPr id="62" name="Rektangel 61">
            <a:extLst>
              <a:ext uri="{FF2B5EF4-FFF2-40B4-BE49-F238E27FC236}">
                <a16:creationId xmlns:a16="http://schemas.microsoft.com/office/drawing/2014/main" id="{2B7E2BD8-49C7-DD4E-9EAA-A44980C9F8D1}"/>
              </a:ext>
            </a:extLst>
          </p:cNvPr>
          <p:cNvSpPr/>
          <p:nvPr/>
        </p:nvSpPr>
        <p:spPr>
          <a:xfrm>
            <a:off x="7171398" y="2485455"/>
            <a:ext cx="1339331" cy="338554"/>
          </a:xfrm>
          <a:prstGeom prst="rect">
            <a:avLst/>
          </a:prstGeom>
        </p:spPr>
        <p:txBody>
          <a:bodyPr wrap="square">
            <a:spAutoFit/>
          </a:bodyPr>
          <a:lstStyle/>
          <a:p>
            <a:pPr algn="ctr"/>
            <a:r>
              <a:rPr lang="sv-SE" sz="1600" dirty="0">
                <a:solidFill>
                  <a:schemeClr val="bg1">
                    <a:lumMod val="50000"/>
                  </a:schemeClr>
                </a:solidFill>
                <a:latin typeface="Trebuchet MS" panose="020B0703020202090204" pitchFamily="34" charset="0"/>
              </a:rPr>
              <a:t>(illustrativt)</a:t>
            </a:r>
          </a:p>
        </p:txBody>
      </p:sp>
    </p:spTree>
    <p:extLst>
      <p:ext uri="{BB962C8B-B14F-4D97-AF65-F5344CB8AC3E}">
        <p14:creationId xmlns:p14="http://schemas.microsoft.com/office/powerpoint/2010/main" val="38747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animBg="1"/>
      <p:bldP spid="45" grpId="0" animBg="1"/>
      <p:bldP spid="47" grpId="0" animBg="1"/>
      <p:bldP spid="48"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259576"/>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aphicFrame>
        <p:nvGraphicFramePr>
          <p:cNvPr id="30" name="Diagram 29">
            <a:extLst>
              <a:ext uri="{FF2B5EF4-FFF2-40B4-BE49-F238E27FC236}">
                <a16:creationId xmlns:a16="http://schemas.microsoft.com/office/drawing/2014/main" id="{E5B22DF7-2BA5-0143-BA0B-B4CDB1FEBCC2}"/>
              </a:ext>
            </a:extLst>
          </p:cNvPr>
          <p:cNvGraphicFramePr/>
          <p:nvPr>
            <p:extLst/>
          </p:nvPr>
        </p:nvGraphicFramePr>
        <p:xfrm>
          <a:off x="0" y="1734323"/>
          <a:ext cx="9144000" cy="5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F99C8E37-5473-A145-9A5C-452D1C2E9847}"/>
              </a:ext>
            </a:extLst>
          </p:cNvPr>
          <p:cNvSpPr>
            <a:spLocks noGrp="1"/>
          </p:cNvSpPr>
          <p:nvPr>
            <p:ph type="title"/>
          </p:nvPr>
        </p:nvSpPr>
        <p:spPr/>
        <p:txBody>
          <a:bodyPr/>
          <a:lstStyle/>
          <a:p>
            <a:r>
              <a:rPr lang="sv-SE" dirty="0"/>
              <a:t>3. Värdera de nya aktiviteter</a:t>
            </a:r>
          </a:p>
        </p:txBody>
      </p:sp>
      <p:pic>
        <p:nvPicPr>
          <p:cNvPr id="10" name="Bildobjekt 9">
            <a:extLst>
              <a:ext uri="{FF2B5EF4-FFF2-40B4-BE49-F238E27FC236}">
                <a16:creationId xmlns:a16="http://schemas.microsoft.com/office/drawing/2014/main" id="{903E52DD-79D6-F447-8EA6-45B8FD9F5ACE}"/>
              </a:ext>
            </a:extLst>
          </p:cNvPr>
          <p:cNvPicPr>
            <a:picLocks noChangeAspect="1"/>
          </p:cNvPicPr>
          <p:nvPr/>
        </p:nvPicPr>
        <p:blipFill>
          <a:blip r:embed="rId8"/>
          <a:stretch>
            <a:fillRect/>
          </a:stretch>
        </p:blipFill>
        <p:spPr>
          <a:xfrm>
            <a:off x="4738571" y="2951237"/>
            <a:ext cx="3643714" cy="2439436"/>
          </a:xfrm>
          <a:prstGeom prst="rect">
            <a:avLst/>
          </a:prstGeom>
        </p:spPr>
      </p:pic>
      <p:sp>
        <p:nvSpPr>
          <p:cNvPr id="31" name="Rektangel 30">
            <a:extLst>
              <a:ext uri="{FF2B5EF4-FFF2-40B4-BE49-F238E27FC236}">
                <a16:creationId xmlns:a16="http://schemas.microsoft.com/office/drawing/2014/main" id="{916983BC-B286-E340-80B4-2354FFFAB6C8}"/>
              </a:ext>
            </a:extLst>
          </p:cNvPr>
          <p:cNvSpPr/>
          <p:nvPr/>
        </p:nvSpPr>
        <p:spPr>
          <a:xfrm>
            <a:off x="6926529" y="3262693"/>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1 </a:t>
            </a:r>
          </a:p>
        </p:txBody>
      </p:sp>
      <p:sp>
        <p:nvSpPr>
          <p:cNvPr id="27" name="textruta 26"/>
          <p:cNvSpPr txBox="1"/>
          <p:nvPr/>
        </p:nvSpPr>
        <p:spPr>
          <a:xfrm>
            <a:off x="1073751" y="2468867"/>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Aktiviteter</a:t>
            </a:r>
          </a:p>
        </p:txBody>
      </p:sp>
      <p:sp>
        <p:nvSpPr>
          <p:cNvPr id="44" name="Rektangel 43">
            <a:extLst>
              <a:ext uri="{FF2B5EF4-FFF2-40B4-BE49-F238E27FC236}">
                <a16:creationId xmlns:a16="http://schemas.microsoft.com/office/drawing/2014/main" id="{74F182DE-2B89-2844-A0C4-2D3C7369F074}"/>
              </a:ext>
            </a:extLst>
          </p:cNvPr>
          <p:cNvSpPr/>
          <p:nvPr/>
        </p:nvSpPr>
        <p:spPr>
          <a:xfrm>
            <a:off x="6113619" y="3674482"/>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2 </a:t>
            </a:r>
          </a:p>
        </p:txBody>
      </p:sp>
      <p:sp>
        <p:nvSpPr>
          <p:cNvPr id="45" name="Rektangel 44">
            <a:extLst>
              <a:ext uri="{FF2B5EF4-FFF2-40B4-BE49-F238E27FC236}">
                <a16:creationId xmlns:a16="http://schemas.microsoft.com/office/drawing/2014/main" id="{5F03F9D8-0AEA-1241-B83C-8FAD4831333D}"/>
              </a:ext>
            </a:extLst>
          </p:cNvPr>
          <p:cNvSpPr/>
          <p:nvPr/>
        </p:nvSpPr>
        <p:spPr>
          <a:xfrm>
            <a:off x="5807771" y="432423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3 </a:t>
            </a:r>
          </a:p>
        </p:txBody>
      </p:sp>
      <p:sp>
        <p:nvSpPr>
          <p:cNvPr id="47" name="Rektangel 46">
            <a:extLst>
              <a:ext uri="{FF2B5EF4-FFF2-40B4-BE49-F238E27FC236}">
                <a16:creationId xmlns:a16="http://schemas.microsoft.com/office/drawing/2014/main" id="{3B4D071A-618C-4D4E-9AE0-20E55E5EF1DF}"/>
              </a:ext>
            </a:extLst>
          </p:cNvPr>
          <p:cNvSpPr/>
          <p:nvPr/>
        </p:nvSpPr>
        <p:spPr>
          <a:xfrm>
            <a:off x="6839415" y="4430994"/>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5 </a:t>
            </a:r>
          </a:p>
        </p:txBody>
      </p:sp>
      <p:sp>
        <p:nvSpPr>
          <p:cNvPr id="48" name="Rektangel 47">
            <a:extLst>
              <a:ext uri="{FF2B5EF4-FFF2-40B4-BE49-F238E27FC236}">
                <a16:creationId xmlns:a16="http://schemas.microsoft.com/office/drawing/2014/main" id="{1715287E-B533-EE4B-8F2A-F0A514911DA1}"/>
              </a:ext>
            </a:extLst>
          </p:cNvPr>
          <p:cNvSpPr/>
          <p:nvPr/>
        </p:nvSpPr>
        <p:spPr>
          <a:xfrm>
            <a:off x="7258512" y="4337392"/>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6 </a:t>
            </a:r>
          </a:p>
        </p:txBody>
      </p:sp>
      <p:sp>
        <p:nvSpPr>
          <p:cNvPr id="50" name="Rektangel 49">
            <a:extLst>
              <a:ext uri="{FF2B5EF4-FFF2-40B4-BE49-F238E27FC236}">
                <a16:creationId xmlns:a16="http://schemas.microsoft.com/office/drawing/2014/main" id="{321DBCC9-684F-3240-ACC3-5E3E300DDD31}"/>
              </a:ext>
            </a:extLst>
          </p:cNvPr>
          <p:cNvSpPr/>
          <p:nvPr/>
        </p:nvSpPr>
        <p:spPr>
          <a:xfrm>
            <a:off x="7064492" y="3679789"/>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7 </a:t>
            </a:r>
          </a:p>
        </p:txBody>
      </p:sp>
      <p:sp>
        <p:nvSpPr>
          <p:cNvPr id="51" name="Rektangel 50">
            <a:extLst>
              <a:ext uri="{FF2B5EF4-FFF2-40B4-BE49-F238E27FC236}">
                <a16:creationId xmlns:a16="http://schemas.microsoft.com/office/drawing/2014/main" id="{4A1276FD-BE4E-3747-AFD8-0D61E6C75EB1}"/>
              </a:ext>
            </a:extLst>
          </p:cNvPr>
          <p:cNvSpPr/>
          <p:nvPr/>
        </p:nvSpPr>
        <p:spPr>
          <a:xfrm>
            <a:off x="6228445" y="4709457"/>
            <a:ext cx="331983" cy="335618"/>
          </a:xfrm>
          <a:prstGeom prst="rect">
            <a:avLst/>
          </a:prstGeom>
          <a:solidFill>
            <a:srgbClr val="FDD8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latin typeface="Trebuchet MS" panose="020B0703020202090204" pitchFamily="34" charset="0"/>
              </a:rPr>
              <a:t>4 </a:t>
            </a:r>
          </a:p>
        </p:txBody>
      </p:sp>
      <p:sp>
        <p:nvSpPr>
          <p:cNvPr id="55" name="textruta 54">
            <a:extLst>
              <a:ext uri="{FF2B5EF4-FFF2-40B4-BE49-F238E27FC236}">
                <a16:creationId xmlns:a16="http://schemas.microsoft.com/office/drawing/2014/main" id="{E5F466E7-F834-1942-9D28-66F97499C1E1}"/>
              </a:ext>
            </a:extLst>
          </p:cNvPr>
          <p:cNvSpPr txBox="1"/>
          <p:nvPr/>
        </p:nvSpPr>
        <p:spPr>
          <a:xfrm>
            <a:off x="5524272" y="2471350"/>
            <a:ext cx="2247899" cy="3462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sv-SE"/>
            </a:defPPr>
            <a:lvl1pPr algn="ctr">
              <a:defRPr sz="12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1600" dirty="0">
                <a:solidFill>
                  <a:schemeClr val="tx1"/>
                </a:solidFill>
                <a:latin typeface="Trebuchet MS" panose="020B0703020202090204" pitchFamily="34" charset="0"/>
              </a:rPr>
              <a:t>Prioritering</a:t>
            </a:r>
          </a:p>
        </p:txBody>
      </p:sp>
      <p:sp>
        <p:nvSpPr>
          <p:cNvPr id="28" name="Ellips 27">
            <a:extLst>
              <a:ext uri="{FF2B5EF4-FFF2-40B4-BE49-F238E27FC236}">
                <a16:creationId xmlns:a16="http://schemas.microsoft.com/office/drawing/2014/main" id="{CB209470-DC2C-F54E-8BB5-851ECD6E5BBD}"/>
              </a:ext>
            </a:extLst>
          </p:cNvPr>
          <p:cNvSpPr/>
          <p:nvPr/>
        </p:nvSpPr>
        <p:spPr>
          <a:xfrm rot="988787">
            <a:off x="6701564" y="3011758"/>
            <a:ext cx="1113895" cy="10870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rgbClr val="FF0000"/>
              </a:solidFill>
            </a:endParaRPr>
          </a:p>
        </p:txBody>
      </p:sp>
      <p:sp>
        <p:nvSpPr>
          <p:cNvPr id="29" name="Rektangel 28">
            <a:extLst>
              <a:ext uri="{FF2B5EF4-FFF2-40B4-BE49-F238E27FC236}">
                <a16:creationId xmlns:a16="http://schemas.microsoft.com/office/drawing/2014/main" id="{FB75D010-0F31-9C49-B21A-DD2EFE32697F}"/>
              </a:ext>
            </a:extLst>
          </p:cNvPr>
          <p:cNvSpPr/>
          <p:nvPr/>
        </p:nvSpPr>
        <p:spPr>
          <a:xfrm>
            <a:off x="4572000" y="5577955"/>
            <a:ext cx="4324582" cy="523220"/>
          </a:xfrm>
          <a:prstGeom prst="rect">
            <a:avLst/>
          </a:prstGeom>
        </p:spPr>
        <p:txBody>
          <a:bodyPr wrap="square">
            <a:spAutoFit/>
          </a:bodyPr>
          <a:lstStyle/>
          <a:p>
            <a:pPr algn="ctr"/>
            <a:r>
              <a:rPr lang="sv-SE" sz="1400" dirty="0">
                <a:solidFill>
                  <a:srgbClr val="DA2D3B"/>
                </a:solidFill>
                <a:latin typeface="Trebuchet MS" panose="020B0703020202090204" pitchFamily="34" charset="0"/>
              </a:rPr>
              <a:t>Dessa aktiviteter får störst effekt och är </a:t>
            </a:r>
          </a:p>
          <a:p>
            <a:pPr algn="ctr"/>
            <a:r>
              <a:rPr lang="sv-SE" sz="1400" dirty="0">
                <a:solidFill>
                  <a:srgbClr val="DA2D3B"/>
                </a:solidFill>
                <a:latin typeface="Trebuchet MS" panose="020B0703020202090204" pitchFamily="34" charset="0"/>
              </a:rPr>
              <a:t>mest bråttom att arbeta med</a:t>
            </a:r>
          </a:p>
        </p:txBody>
      </p:sp>
      <p:grpSp>
        <p:nvGrpSpPr>
          <p:cNvPr id="52" name="Grupp 51">
            <a:extLst>
              <a:ext uri="{FF2B5EF4-FFF2-40B4-BE49-F238E27FC236}">
                <a16:creationId xmlns:a16="http://schemas.microsoft.com/office/drawing/2014/main" id="{550B7A43-54DC-F144-A933-B785AF381953}"/>
              </a:ext>
            </a:extLst>
          </p:cNvPr>
          <p:cNvGrpSpPr/>
          <p:nvPr/>
        </p:nvGrpSpPr>
        <p:grpSpPr>
          <a:xfrm>
            <a:off x="457200" y="2965032"/>
            <a:ext cx="3540034" cy="2772657"/>
            <a:chOff x="457200" y="2965032"/>
            <a:chExt cx="3540034" cy="2772657"/>
          </a:xfrm>
        </p:grpSpPr>
        <p:sp>
          <p:nvSpPr>
            <p:cNvPr id="53" name="Femhörning 52">
              <a:extLst>
                <a:ext uri="{FF2B5EF4-FFF2-40B4-BE49-F238E27FC236}">
                  <a16:creationId xmlns:a16="http://schemas.microsoft.com/office/drawing/2014/main" id="{8F3C6085-AAAE-4745-B986-380C6ACA016D}"/>
                </a:ext>
              </a:extLst>
            </p:cNvPr>
            <p:cNvSpPr/>
            <p:nvPr/>
          </p:nvSpPr>
          <p:spPr bwMode="auto">
            <a:xfrm>
              <a:off x="457200" y="2965032"/>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1 …</a:t>
              </a:r>
            </a:p>
          </p:txBody>
        </p:sp>
        <p:sp>
          <p:nvSpPr>
            <p:cNvPr id="54" name="Femhörning 53">
              <a:extLst>
                <a:ext uri="{FF2B5EF4-FFF2-40B4-BE49-F238E27FC236}">
                  <a16:creationId xmlns:a16="http://schemas.microsoft.com/office/drawing/2014/main" id="{71E555BE-3393-C44A-8134-0AC3AEFC163D}"/>
                </a:ext>
              </a:extLst>
            </p:cNvPr>
            <p:cNvSpPr/>
            <p:nvPr/>
          </p:nvSpPr>
          <p:spPr bwMode="auto">
            <a:xfrm>
              <a:off x="457200" y="337261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2 …</a:t>
              </a:r>
            </a:p>
          </p:txBody>
        </p:sp>
        <p:sp>
          <p:nvSpPr>
            <p:cNvPr id="57" name="Femhörning 56">
              <a:extLst>
                <a:ext uri="{FF2B5EF4-FFF2-40B4-BE49-F238E27FC236}">
                  <a16:creationId xmlns:a16="http://schemas.microsoft.com/office/drawing/2014/main" id="{CF4AF4D1-29B6-0042-AC37-96282D01D154}"/>
                </a:ext>
              </a:extLst>
            </p:cNvPr>
            <p:cNvSpPr/>
            <p:nvPr/>
          </p:nvSpPr>
          <p:spPr bwMode="auto">
            <a:xfrm>
              <a:off x="457200" y="3770770"/>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3 …</a:t>
              </a:r>
            </a:p>
          </p:txBody>
        </p:sp>
        <p:sp>
          <p:nvSpPr>
            <p:cNvPr id="58" name="Femhörning 57">
              <a:extLst>
                <a:ext uri="{FF2B5EF4-FFF2-40B4-BE49-F238E27FC236}">
                  <a16:creationId xmlns:a16="http://schemas.microsoft.com/office/drawing/2014/main" id="{C0E9FEA1-0F4F-3F44-845B-28664CFE5236}"/>
                </a:ext>
              </a:extLst>
            </p:cNvPr>
            <p:cNvSpPr/>
            <p:nvPr/>
          </p:nvSpPr>
          <p:spPr bwMode="auto">
            <a:xfrm>
              <a:off x="457200" y="4181324"/>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4 …</a:t>
              </a:r>
            </a:p>
          </p:txBody>
        </p:sp>
        <p:sp>
          <p:nvSpPr>
            <p:cNvPr id="59" name="Femhörning 58">
              <a:extLst>
                <a:ext uri="{FF2B5EF4-FFF2-40B4-BE49-F238E27FC236}">
                  <a16:creationId xmlns:a16="http://schemas.microsoft.com/office/drawing/2014/main" id="{6FDFC2FF-D3ED-E149-8BCC-CB04555D7A3E}"/>
                </a:ext>
              </a:extLst>
            </p:cNvPr>
            <p:cNvSpPr/>
            <p:nvPr/>
          </p:nvSpPr>
          <p:spPr bwMode="auto">
            <a:xfrm>
              <a:off x="462002" y="4591879"/>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5 … </a:t>
              </a:r>
            </a:p>
          </p:txBody>
        </p:sp>
        <p:sp>
          <p:nvSpPr>
            <p:cNvPr id="60" name="Femhörning 59">
              <a:extLst>
                <a:ext uri="{FF2B5EF4-FFF2-40B4-BE49-F238E27FC236}">
                  <a16:creationId xmlns:a16="http://schemas.microsoft.com/office/drawing/2014/main" id="{6A6DB333-53FD-EA46-A9CA-0FA1151A337A}"/>
                </a:ext>
              </a:extLst>
            </p:cNvPr>
            <p:cNvSpPr/>
            <p:nvPr/>
          </p:nvSpPr>
          <p:spPr bwMode="auto">
            <a:xfrm>
              <a:off x="462002" y="5003971"/>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6 …</a:t>
              </a:r>
            </a:p>
          </p:txBody>
        </p:sp>
        <p:sp>
          <p:nvSpPr>
            <p:cNvPr id="61" name="Femhörning 60">
              <a:extLst>
                <a:ext uri="{FF2B5EF4-FFF2-40B4-BE49-F238E27FC236}">
                  <a16:creationId xmlns:a16="http://schemas.microsoft.com/office/drawing/2014/main" id="{8740B672-6865-5147-BD12-45805C0DFA31}"/>
                </a:ext>
              </a:extLst>
            </p:cNvPr>
            <p:cNvSpPr/>
            <p:nvPr/>
          </p:nvSpPr>
          <p:spPr bwMode="auto">
            <a:xfrm>
              <a:off x="462002" y="5410835"/>
              <a:ext cx="3535232" cy="326854"/>
            </a:xfrm>
            <a:prstGeom prst="homePlate">
              <a:avLst/>
            </a:prstGeom>
            <a:gradFill>
              <a:gsLst>
                <a:gs pos="24000">
                  <a:srgbClr val="FDD889"/>
                </a:gs>
                <a:gs pos="90000">
                  <a:srgbClr val="FDEDBA"/>
                </a:gs>
                <a:gs pos="64000">
                  <a:srgbClr val="FDEDBA"/>
                </a:gs>
              </a:gsLst>
              <a:lin ang="0" scaled="1"/>
            </a:gradFill>
            <a:ln w="9525" cap="flat" cmpd="sng" algn="ctr">
              <a:noFill/>
              <a:prstDash val="solid"/>
              <a:round/>
              <a:headEnd type="none" w="med" len="med"/>
              <a:tailEnd type="none" w="med" len="med"/>
            </a:ln>
            <a:effectLst/>
          </p:spPr>
          <p:txBody>
            <a:bodyPr vert="horz" wrap="square" lIns="68580" tIns="34290" rIns="67500" bIns="34290" numCol="1" rtlCol="0" anchor="ctr" anchorCtr="0" compatLnSpc="1">
              <a:prstTxWarp prst="textNoShape">
                <a:avLst/>
              </a:prstTxWarp>
            </a:bodyPr>
            <a:lstStyle/>
            <a:p>
              <a:pPr eaLnBrk="0" fontAlgn="base" hangingPunct="0">
                <a:spcBef>
                  <a:spcPct val="0"/>
                </a:spcBef>
                <a:spcAft>
                  <a:spcPct val="0"/>
                </a:spcAft>
              </a:pPr>
              <a:r>
                <a:rPr lang="sv-SE" sz="1200" dirty="0">
                  <a:latin typeface="Trebuchet MS" panose="020B0703020202090204" pitchFamily="34" charset="0"/>
                  <a:cs typeface="Calibri" pitchFamily="34" charset="0"/>
                </a:rPr>
                <a:t>7 …</a:t>
              </a:r>
            </a:p>
          </p:txBody>
        </p:sp>
      </p:grpSp>
      <p:sp>
        <p:nvSpPr>
          <p:cNvPr id="62" name="Rektangel 61">
            <a:extLst>
              <a:ext uri="{FF2B5EF4-FFF2-40B4-BE49-F238E27FC236}">
                <a16:creationId xmlns:a16="http://schemas.microsoft.com/office/drawing/2014/main" id="{97A6DA6D-5398-3940-8D97-F6BA697B38D4}"/>
              </a:ext>
            </a:extLst>
          </p:cNvPr>
          <p:cNvSpPr/>
          <p:nvPr/>
        </p:nvSpPr>
        <p:spPr>
          <a:xfrm>
            <a:off x="7171398" y="2485455"/>
            <a:ext cx="1339331" cy="338554"/>
          </a:xfrm>
          <a:prstGeom prst="rect">
            <a:avLst/>
          </a:prstGeom>
        </p:spPr>
        <p:txBody>
          <a:bodyPr wrap="square">
            <a:spAutoFit/>
          </a:bodyPr>
          <a:lstStyle/>
          <a:p>
            <a:pPr algn="ctr"/>
            <a:r>
              <a:rPr lang="sv-SE" sz="1600" dirty="0">
                <a:solidFill>
                  <a:schemeClr val="bg1">
                    <a:lumMod val="50000"/>
                  </a:schemeClr>
                </a:solidFill>
                <a:latin typeface="Trebuchet MS" panose="020B0703020202090204" pitchFamily="34" charset="0"/>
              </a:rPr>
              <a:t>(illustrativt)</a:t>
            </a:r>
          </a:p>
        </p:txBody>
      </p:sp>
    </p:spTree>
    <p:extLst>
      <p:ext uri="{BB962C8B-B14F-4D97-AF65-F5344CB8AC3E}">
        <p14:creationId xmlns:p14="http://schemas.microsoft.com/office/powerpoint/2010/main" val="23781793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350800</TotalTime>
  <Words>1790</Words>
  <Application>Microsoft Office PowerPoint</Application>
  <PresentationFormat>Bildspel på skärmen (4:3)</PresentationFormat>
  <Paragraphs>408</Paragraphs>
  <Slides>26</Slides>
  <Notes>24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26</vt:i4>
      </vt:variant>
    </vt:vector>
  </HeadingPairs>
  <TitlesOfParts>
    <vt:vector size="32" baseType="lpstr">
      <vt:lpstr>Arial</vt:lpstr>
      <vt:lpstr>Calibri</vt:lpstr>
      <vt:lpstr>Times New Roman</vt:lpstr>
      <vt:lpstr>Trebuchet MS</vt:lpstr>
      <vt:lpstr>Office-tema</vt:lpstr>
      <vt:lpstr>1_Office-tema</vt:lpstr>
      <vt:lpstr>HUR ARBETA MED EN   FÖRÄNDRINGSRESA </vt:lpstr>
      <vt:lpstr>INTRODUKTION – Hur hantera en förändringsresa  </vt:lpstr>
      <vt:lpstr>a) En metod i fem steg</vt:lpstr>
      <vt:lpstr>Heltidsresans metod i fem steg</vt:lpstr>
      <vt:lpstr>1. Enas om nuläge och målbild</vt:lpstr>
      <vt:lpstr>2. Definiera aktiviteter</vt:lpstr>
      <vt:lpstr>3. Lista de nya aktiviteterna</vt:lpstr>
      <vt:lpstr>3. Värdera de nya aktiviteter</vt:lpstr>
      <vt:lpstr>3. Värdera de nya aktiviteter</vt:lpstr>
      <vt:lpstr>3. Värdera de nya aktiviteter</vt:lpstr>
      <vt:lpstr>4. Skapa en helhetssyn  </vt:lpstr>
      <vt:lpstr>5. Gör en sammanfattande analys</vt:lpstr>
      <vt:lpstr>Fortsätt det partsgemensamma arbetet!</vt:lpstr>
      <vt:lpstr>Tack!</vt:lpstr>
      <vt:lpstr>b) Att kommunicera förändring</vt:lpstr>
      <vt:lpstr>Att tänka på vid förändring</vt:lpstr>
      <vt:lpstr>Olika sätt att reagera</vt:lpstr>
      <vt:lpstr>Olika reaktioner i en förändring</vt:lpstr>
      <vt:lpstr>Hur bemöter vi varandra</vt:lpstr>
      <vt:lpstr>Hur samtalar vi?</vt:lpstr>
      <vt:lpstr>Vi befinner oss i olika faser</vt:lpstr>
      <vt:lpstr>Kommunikationstrappan</vt:lpstr>
      <vt:lpstr>Om vi fastnar…</vt:lpstr>
      <vt:lpstr>Fem varför – ett exempel</vt:lpstr>
      <vt:lpstr>Fem varför (fyll i)</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Christopher</dc:creator>
  <cp:lastModifiedBy>Karlsson Viktor</cp:lastModifiedBy>
  <cp:revision>1393</cp:revision>
  <cp:lastPrinted>2018-10-10T13:29:39Z</cp:lastPrinted>
  <dcterms:created xsi:type="dcterms:W3CDTF">2016-12-13T11:24:16Z</dcterms:created>
  <dcterms:modified xsi:type="dcterms:W3CDTF">2020-02-21T13:23:53Z</dcterms:modified>
</cp:coreProperties>
</file>